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notesSlides/notesSlide11.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tags/tag15.xml" ContentType="application/vnd.openxmlformats-officedocument.presentationml.tags+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tags/tag17.xml" ContentType="application/vnd.openxmlformats-officedocument.presentationml.tags+xml"/>
  <Override PartName="/ppt/notesSlides/notesSlide15.xml" ContentType="application/vnd.openxmlformats-officedocument.presentationml.notesSlide+xml"/>
  <Override PartName="/ppt/tags/tag18.xml" ContentType="application/vnd.openxmlformats-officedocument.presentationml.tags+xml"/>
  <Override PartName="/ppt/notesSlides/notesSlide16.xml" ContentType="application/vnd.openxmlformats-officedocument.presentationml.notesSlide+xml"/>
  <Override PartName="/ppt/tags/tag19.xml" ContentType="application/vnd.openxmlformats-officedocument.presentationml.tags+xml"/>
  <Override PartName="/ppt/notesSlides/notesSlide17.xml" ContentType="application/vnd.openxmlformats-officedocument.presentationml.notesSlide+xml"/>
  <Override PartName="/ppt/tags/tag20.xml" ContentType="application/vnd.openxmlformats-officedocument.presentationml.tags+xml"/>
  <Override PartName="/ppt/notesSlides/notesSlide18.xml" ContentType="application/vnd.openxmlformats-officedocument.presentationml.notesSlide+xml"/>
  <Override PartName="/ppt/tags/tag21.xml" ContentType="application/vnd.openxmlformats-officedocument.presentationml.tags+xml"/>
  <Override PartName="/ppt/notesSlides/notesSlide19.xml" ContentType="application/vnd.openxmlformats-officedocument.presentationml.notesSlide+xml"/>
  <Override PartName="/ppt/tags/tag22.xml" ContentType="application/vnd.openxmlformats-officedocument.presentationml.tags+xml"/>
  <Override PartName="/ppt/notesSlides/notesSlide2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98" r:id="rId5"/>
    <p:sldId id="313" r:id="rId6"/>
    <p:sldId id="311" r:id="rId7"/>
    <p:sldId id="293" r:id="rId8"/>
    <p:sldId id="314" r:id="rId9"/>
    <p:sldId id="299" r:id="rId10"/>
    <p:sldId id="294" r:id="rId11"/>
    <p:sldId id="315" r:id="rId12"/>
    <p:sldId id="308" r:id="rId13"/>
    <p:sldId id="306" r:id="rId14"/>
    <p:sldId id="291" r:id="rId15"/>
    <p:sldId id="316" r:id="rId16"/>
    <p:sldId id="296" r:id="rId17"/>
    <p:sldId id="300" r:id="rId18"/>
    <p:sldId id="301" r:id="rId19"/>
    <p:sldId id="302" r:id="rId20"/>
    <p:sldId id="304" r:id="rId21"/>
    <p:sldId id="303" r:id="rId22"/>
    <p:sldId id="317" r:id="rId23"/>
    <p:sldId id="305" r:id="rId24"/>
    <p:sldId id="295" r:id="rId25"/>
  </p:sldIdLst>
  <p:sldSz cx="12192000" cy="6858000"/>
  <p:notesSz cx="6858000" cy="91440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09392B-9A99-7E52-2E0C-36AF86DED019}" name="Holland, Parker" initials="HP" userId="S::thomas.holland@ncsbe.gov::519e7ecc-2d92-4a28-bf65-7e54502ae1e9" providerId="AD"/>
  <p188:author id="{D29AFC59-A73B-1A6C-1F72-85F057B5FC3C}" name="Blackman, Allison" initials="BA" userId="S::Allison.Blackman@ncsbe.gov::bf0de9d3-14cc-490c-afd7-763615b10807" providerId="AD"/>
  <p188:author id="{44E63894-4C37-76FB-4E69-3EDB8DABF6A1}" name="Cox, Paul" initials="CP" userId="S::paul.cox@ncsbe.gov::7d7de3d2-11da-425d-ba51-fb46a199b9a8" providerId="AD"/>
  <p188:author id="{E7AB8CAE-9FA0-9B5D-950F-966CE17E6B5B}" name="Holland, Parker" initials="HP" userId="S::Thomas.Holland@ncsbe.gov::519e7ecc-2d92-4a28-bf65-7e54502ae1e9" providerId="AD"/>
  <p188:author id="{5F94D1DE-106C-B90A-40BF-E3E306F39D72}" name="Steele, Adam" initials="SA" userId="S::adam.steele@ncsbe.gov::f184bd74-a570-4a7e-b767-f6035011e06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39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5662EC-EE97-464D-84F7-37CC9AE55C2A}" v="14" dt="2025-08-20T17:23:13.9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1224" y="72"/>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gs" Target="tags/tag1.xml"/><Relationship Id="rId30"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8F4BC9-ED5B-4F5B-B37A-4219D5FE9089}" type="datetimeFigureOut">
              <a:rPr lang="en-US" smtClean="0"/>
              <a:t>10/15/2025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41F48D-C61D-4F2D-8C6E-7A6DA846F8FE}" type="slidenum">
              <a:rPr lang="en-US" smtClean="0"/>
              <a:t>‹#›</a:t>
            </a:fld>
            <a:endParaRPr lang="en-US"/>
          </a:p>
        </p:txBody>
      </p:sp>
    </p:spTree>
    <p:extLst>
      <p:ext uri="{BB962C8B-B14F-4D97-AF65-F5344CB8AC3E}">
        <p14:creationId xmlns:p14="http://schemas.microsoft.com/office/powerpoint/2010/main" val="1585000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1</a:t>
            </a:fld>
            <a:endParaRPr lang="en-US"/>
          </a:p>
        </p:txBody>
      </p:sp>
    </p:spTree>
    <p:extLst>
      <p:ext uri="{BB962C8B-B14F-4D97-AF65-F5344CB8AC3E}">
        <p14:creationId xmlns:p14="http://schemas.microsoft.com/office/powerpoint/2010/main" val="317318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11</a:t>
            </a:fld>
            <a:endParaRPr lang="en-US"/>
          </a:p>
        </p:txBody>
      </p:sp>
    </p:spTree>
    <p:extLst>
      <p:ext uri="{BB962C8B-B14F-4D97-AF65-F5344CB8AC3E}">
        <p14:creationId xmlns:p14="http://schemas.microsoft.com/office/powerpoint/2010/main" val="1211080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12</a:t>
            </a:fld>
            <a:endParaRPr lang="en-US"/>
          </a:p>
        </p:txBody>
      </p:sp>
    </p:spTree>
    <p:extLst>
      <p:ext uri="{BB962C8B-B14F-4D97-AF65-F5344CB8AC3E}">
        <p14:creationId xmlns:p14="http://schemas.microsoft.com/office/powerpoint/2010/main" val="13974714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a:highlight>
                <a:srgbClr val="FFFF00"/>
              </a:highlight>
            </a:endParaRPr>
          </a:p>
        </p:txBody>
      </p:sp>
      <p:sp>
        <p:nvSpPr>
          <p:cNvPr id="4" name="Slide Number Placeholder 3"/>
          <p:cNvSpPr>
            <a:spLocks noGrp="1"/>
          </p:cNvSpPr>
          <p:nvPr>
            <p:ph type="sldNum" sz="quarter" idx="5"/>
          </p:nvPr>
        </p:nvSpPr>
        <p:spPr/>
        <p:txBody>
          <a:bodyPr/>
          <a:lstStyle/>
          <a:p>
            <a:fld id="{D641F48D-C61D-4F2D-8C6E-7A6DA846F8FE}" type="slidenum">
              <a:rPr lang="en-US" smtClean="0"/>
              <a:t>13</a:t>
            </a:fld>
            <a:endParaRPr lang="en-US"/>
          </a:p>
        </p:txBody>
      </p:sp>
    </p:spTree>
    <p:extLst>
      <p:ext uri="{BB962C8B-B14F-4D97-AF65-F5344CB8AC3E}">
        <p14:creationId xmlns:p14="http://schemas.microsoft.com/office/powerpoint/2010/main" val="15635023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14</a:t>
            </a:fld>
            <a:endParaRPr lang="en-US"/>
          </a:p>
        </p:txBody>
      </p:sp>
    </p:spTree>
    <p:extLst>
      <p:ext uri="{BB962C8B-B14F-4D97-AF65-F5344CB8AC3E}">
        <p14:creationId xmlns:p14="http://schemas.microsoft.com/office/powerpoint/2010/main" val="3020991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15</a:t>
            </a:fld>
            <a:endParaRPr lang="en-US"/>
          </a:p>
        </p:txBody>
      </p:sp>
    </p:spTree>
    <p:extLst>
      <p:ext uri="{BB962C8B-B14F-4D97-AF65-F5344CB8AC3E}">
        <p14:creationId xmlns:p14="http://schemas.microsoft.com/office/powerpoint/2010/main" val="24851327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16</a:t>
            </a:fld>
            <a:endParaRPr lang="en-US"/>
          </a:p>
        </p:txBody>
      </p:sp>
    </p:spTree>
    <p:extLst>
      <p:ext uri="{BB962C8B-B14F-4D97-AF65-F5344CB8AC3E}">
        <p14:creationId xmlns:p14="http://schemas.microsoft.com/office/powerpoint/2010/main" val="784209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17</a:t>
            </a:fld>
            <a:endParaRPr lang="en-US"/>
          </a:p>
        </p:txBody>
      </p:sp>
    </p:spTree>
    <p:extLst>
      <p:ext uri="{BB962C8B-B14F-4D97-AF65-F5344CB8AC3E}">
        <p14:creationId xmlns:p14="http://schemas.microsoft.com/office/powerpoint/2010/main" val="9557012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18</a:t>
            </a:fld>
            <a:endParaRPr lang="en-US"/>
          </a:p>
        </p:txBody>
      </p:sp>
    </p:spTree>
    <p:extLst>
      <p:ext uri="{BB962C8B-B14F-4D97-AF65-F5344CB8AC3E}">
        <p14:creationId xmlns:p14="http://schemas.microsoft.com/office/powerpoint/2010/main" val="9972935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B82EB-902A-AC20-B86D-9EFB1C6D8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60D9A3-8A80-47E0-D740-28632E4DD1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8708B7-044C-8FD6-93F7-E62E4DD00D6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4BDDE09-9945-C8E9-0914-39B33CFA71C9}"/>
              </a:ext>
            </a:extLst>
          </p:cNvPr>
          <p:cNvSpPr>
            <a:spLocks noGrp="1"/>
          </p:cNvSpPr>
          <p:nvPr>
            <p:ph type="sldNum" sz="quarter" idx="5"/>
          </p:nvPr>
        </p:nvSpPr>
        <p:spPr/>
        <p:txBody>
          <a:bodyPr/>
          <a:lstStyle/>
          <a:p>
            <a:fld id="{D641F48D-C61D-4F2D-8C6E-7A6DA846F8FE}" type="slidenum">
              <a:rPr lang="en-US" smtClean="0"/>
              <a:t>19</a:t>
            </a:fld>
            <a:endParaRPr lang="en-US"/>
          </a:p>
        </p:txBody>
      </p:sp>
    </p:spTree>
    <p:extLst>
      <p:ext uri="{BB962C8B-B14F-4D97-AF65-F5344CB8AC3E}">
        <p14:creationId xmlns:p14="http://schemas.microsoft.com/office/powerpoint/2010/main" val="41841561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20</a:t>
            </a:fld>
            <a:endParaRPr lang="en-US"/>
          </a:p>
        </p:txBody>
      </p:sp>
    </p:spTree>
    <p:extLst>
      <p:ext uri="{BB962C8B-B14F-4D97-AF65-F5344CB8AC3E}">
        <p14:creationId xmlns:p14="http://schemas.microsoft.com/office/powerpoint/2010/main" val="948109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Changed to must…</a:t>
            </a:r>
          </a:p>
        </p:txBody>
      </p:sp>
      <p:sp>
        <p:nvSpPr>
          <p:cNvPr id="4" name="Slide Number Placeholder 3"/>
          <p:cNvSpPr>
            <a:spLocks noGrp="1"/>
          </p:cNvSpPr>
          <p:nvPr>
            <p:ph type="sldNum" sz="quarter" idx="5"/>
          </p:nvPr>
        </p:nvSpPr>
        <p:spPr/>
        <p:txBody>
          <a:bodyPr/>
          <a:lstStyle/>
          <a:p>
            <a:fld id="{D641F48D-C61D-4F2D-8C6E-7A6DA846F8FE}" type="slidenum">
              <a:rPr lang="en-US" smtClean="0"/>
              <a:t>2</a:t>
            </a:fld>
            <a:endParaRPr lang="en-US"/>
          </a:p>
        </p:txBody>
      </p:sp>
    </p:spTree>
    <p:extLst>
      <p:ext uri="{BB962C8B-B14F-4D97-AF65-F5344CB8AC3E}">
        <p14:creationId xmlns:p14="http://schemas.microsoft.com/office/powerpoint/2010/main" val="37523283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21</a:t>
            </a:fld>
            <a:endParaRPr lang="en-US"/>
          </a:p>
        </p:txBody>
      </p:sp>
    </p:spTree>
    <p:extLst>
      <p:ext uri="{BB962C8B-B14F-4D97-AF65-F5344CB8AC3E}">
        <p14:creationId xmlns:p14="http://schemas.microsoft.com/office/powerpoint/2010/main" val="340157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Underlined ballot in tabulator. </a:t>
            </a:r>
          </a:p>
        </p:txBody>
      </p:sp>
      <p:sp>
        <p:nvSpPr>
          <p:cNvPr id="4" name="Slide Number Placeholder 3"/>
          <p:cNvSpPr>
            <a:spLocks noGrp="1"/>
          </p:cNvSpPr>
          <p:nvPr>
            <p:ph type="sldNum" sz="quarter" idx="5"/>
          </p:nvPr>
        </p:nvSpPr>
        <p:spPr/>
        <p:txBody>
          <a:bodyPr/>
          <a:lstStyle/>
          <a:p>
            <a:fld id="{D641F48D-C61D-4F2D-8C6E-7A6DA846F8FE}" type="slidenum">
              <a:rPr lang="en-US" smtClean="0"/>
              <a:t>3</a:t>
            </a:fld>
            <a:endParaRPr lang="en-US"/>
          </a:p>
        </p:txBody>
      </p:sp>
    </p:spTree>
    <p:extLst>
      <p:ext uri="{BB962C8B-B14F-4D97-AF65-F5344CB8AC3E}">
        <p14:creationId xmlns:p14="http://schemas.microsoft.com/office/powerpoint/2010/main" val="23355511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4</a:t>
            </a:fld>
            <a:endParaRPr lang="en-US"/>
          </a:p>
        </p:txBody>
      </p:sp>
    </p:spTree>
    <p:extLst>
      <p:ext uri="{BB962C8B-B14F-4D97-AF65-F5344CB8AC3E}">
        <p14:creationId xmlns:p14="http://schemas.microsoft.com/office/powerpoint/2010/main" val="4263631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6</a:t>
            </a:fld>
            <a:endParaRPr lang="en-US"/>
          </a:p>
        </p:txBody>
      </p:sp>
    </p:spTree>
    <p:extLst>
      <p:ext uri="{BB962C8B-B14F-4D97-AF65-F5344CB8AC3E}">
        <p14:creationId xmlns:p14="http://schemas.microsoft.com/office/powerpoint/2010/main" val="752418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7</a:t>
            </a:fld>
            <a:endParaRPr lang="en-US"/>
          </a:p>
        </p:txBody>
      </p:sp>
    </p:spTree>
    <p:extLst>
      <p:ext uri="{BB962C8B-B14F-4D97-AF65-F5344CB8AC3E}">
        <p14:creationId xmlns:p14="http://schemas.microsoft.com/office/powerpoint/2010/main" val="2368432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8</a:t>
            </a:fld>
            <a:endParaRPr lang="en-US"/>
          </a:p>
        </p:txBody>
      </p:sp>
    </p:spTree>
    <p:extLst>
      <p:ext uri="{BB962C8B-B14F-4D97-AF65-F5344CB8AC3E}">
        <p14:creationId xmlns:p14="http://schemas.microsoft.com/office/powerpoint/2010/main" val="471180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9</a:t>
            </a:fld>
            <a:endParaRPr lang="en-US"/>
          </a:p>
        </p:txBody>
      </p:sp>
    </p:spTree>
    <p:extLst>
      <p:ext uri="{BB962C8B-B14F-4D97-AF65-F5344CB8AC3E}">
        <p14:creationId xmlns:p14="http://schemas.microsoft.com/office/powerpoint/2010/main" val="2252075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641F48D-C61D-4F2D-8C6E-7A6DA846F8FE}" type="slidenum">
              <a:rPr lang="en-US" smtClean="0"/>
              <a:t>10</a:t>
            </a:fld>
            <a:endParaRPr lang="en-US"/>
          </a:p>
        </p:txBody>
      </p:sp>
    </p:spTree>
    <p:extLst>
      <p:ext uri="{BB962C8B-B14F-4D97-AF65-F5344CB8AC3E}">
        <p14:creationId xmlns:p14="http://schemas.microsoft.com/office/powerpoint/2010/main" val="2748489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BAA32-DFDA-4882-8B25-186F67CF63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2B78D3-5E0E-45B5-9495-583354DC07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AF6C17-9128-43E0-9559-0DD6DD4DE043}"/>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5" name="Footer Placeholder 4">
            <a:extLst>
              <a:ext uri="{FF2B5EF4-FFF2-40B4-BE49-F238E27FC236}">
                <a16:creationId xmlns:a16="http://schemas.microsoft.com/office/drawing/2014/main" id="{A0FD65B7-A9E3-474F-9321-D885538402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D1447E-47BC-4839-B690-B0D08E0F4BDF}"/>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1728856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7C045-9CE3-4254-B198-C8453C1B9D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511D0F-3C4B-4499-9649-64545C2E82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57A949-CD9D-4ED1-8905-85E0E756B406}"/>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5" name="Footer Placeholder 4">
            <a:extLst>
              <a:ext uri="{FF2B5EF4-FFF2-40B4-BE49-F238E27FC236}">
                <a16:creationId xmlns:a16="http://schemas.microsoft.com/office/drawing/2014/main" id="{5C723E41-B557-4FEE-AE56-6C54427571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32A679-D9E5-4708-BFF0-F90576CC2344}"/>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686424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0A5651F-524E-4399-9BBE-2C5B4EFCFE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6BA416-C58D-4221-87B8-84976E1C7FD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829F49-BB9A-457C-A98B-B74C33BC08AA}"/>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5" name="Footer Placeholder 4">
            <a:extLst>
              <a:ext uri="{FF2B5EF4-FFF2-40B4-BE49-F238E27FC236}">
                <a16:creationId xmlns:a16="http://schemas.microsoft.com/office/drawing/2014/main" id="{68C233AA-5562-4BB7-BC3B-78E8E86607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1B4F9F-3019-495E-83D4-179821C4949C}"/>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666178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46F78-C20D-49EE-B648-8BE5AB3E0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8B7ED1-9A82-4554-97B7-78140BEB88E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4C59E4-B829-4676-8DD5-D19F2174868F}"/>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5" name="Footer Placeholder 4">
            <a:extLst>
              <a:ext uri="{FF2B5EF4-FFF2-40B4-BE49-F238E27FC236}">
                <a16:creationId xmlns:a16="http://schemas.microsoft.com/office/drawing/2014/main" id="{3521B9AB-4CA4-43FC-9800-774FE784D3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44D53D-2FC7-46C9-86F7-84D1B3D047B8}"/>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1262376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00748-B86F-48CD-9C5E-4DF2929C41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DAB612-7B00-4F27-80A9-F9C5DF6847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334BF6-EB60-4188-94BF-0E69DF6E493F}"/>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5" name="Footer Placeholder 4">
            <a:extLst>
              <a:ext uri="{FF2B5EF4-FFF2-40B4-BE49-F238E27FC236}">
                <a16:creationId xmlns:a16="http://schemas.microsoft.com/office/drawing/2014/main" id="{8C77EC7A-45F9-4D40-8B49-D59AF551D8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D990B6-AF9F-4490-BEB4-CBDCC1CCF09E}"/>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3015101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95648-8EF5-4482-B7C2-5AE7CC314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3E9508-BF1C-4EBB-9FD5-CF371C9044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7336FD-4580-4F24-9AE7-58B60849ABC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9EE169-10C1-4632-8F78-9D0409E53F35}"/>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6" name="Footer Placeholder 5">
            <a:extLst>
              <a:ext uri="{FF2B5EF4-FFF2-40B4-BE49-F238E27FC236}">
                <a16:creationId xmlns:a16="http://schemas.microsoft.com/office/drawing/2014/main" id="{86744E78-BCF7-486E-8155-88F7E125C7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684523-57A8-4559-9034-D392262C8D7C}"/>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458623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6F6DA-5996-4543-83C6-392429FA73B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AB3EDA-7E1A-450C-AAC7-F732116EEE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C37007-5613-4E03-8811-6AB47FE06B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0D7B94-92A4-4947-BC5F-99E5402D89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2A7F58-DF36-48F0-8A66-29DA8AAE22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8871DA-4533-48C7-AA3F-FD33FE49406D}"/>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8" name="Footer Placeholder 7">
            <a:extLst>
              <a:ext uri="{FF2B5EF4-FFF2-40B4-BE49-F238E27FC236}">
                <a16:creationId xmlns:a16="http://schemas.microsoft.com/office/drawing/2014/main" id="{FE3C07F5-F540-4EF3-9A3D-54362367774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0A1C38-7AAD-489D-8444-A196C2206AC4}"/>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504166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F140F-9376-4721-B17B-CE57FF6734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193C68D-06CD-4680-920A-1084B102B838}"/>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4" name="Footer Placeholder 3">
            <a:extLst>
              <a:ext uri="{FF2B5EF4-FFF2-40B4-BE49-F238E27FC236}">
                <a16:creationId xmlns:a16="http://schemas.microsoft.com/office/drawing/2014/main" id="{E5733DCB-EA4E-4571-A9B8-9E76E9749A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B01BA6-22BF-4AAF-A363-052A26B0B94F}"/>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1882693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E9E0C-9BA3-4F35-8255-7C6C69E90D25}"/>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3" name="Footer Placeholder 2">
            <a:extLst>
              <a:ext uri="{FF2B5EF4-FFF2-40B4-BE49-F238E27FC236}">
                <a16:creationId xmlns:a16="http://schemas.microsoft.com/office/drawing/2014/main" id="{E2609AE6-DC21-4FBD-B5B6-170310AA32B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136241-ED0D-4F14-8FA4-4CF05CC68655}"/>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3956318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BF05C-B025-44B0-8E3E-E8672AFA1D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8310A12-0395-4CE7-BBA5-4AEAEE0604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550683-2EAE-4C63-95A1-9E4CDAF54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1064E6-4D2D-45C1-A6E9-6CE6CFAD42A7}"/>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6" name="Footer Placeholder 5">
            <a:extLst>
              <a:ext uri="{FF2B5EF4-FFF2-40B4-BE49-F238E27FC236}">
                <a16:creationId xmlns:a16="http://schemas.microsoft.com/office/drawing/2014/main" id="{84F87D85-645C-43A5-A1B2-3B737749D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5F5AD4-8FF5-474C-9E85-004CE4720FF0}"/>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3523743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34D1E-646B-480C-BC13-588815E5CC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4B17A2E-4C16-4275-BB25-0BC68070CE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98544E-318F-48EE-877A-D0EB10C25D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3C37D-C872-4EDC-9FCC-E13C33BA2E90}"/>
              </a:ext>
            </a:extLst>
          </p:cNvPr>
          <p:cNvSpPr>
            <a:spLocks noGrp="1"/>
          </p:cNvSpPr>
          <p:nvPr>
            <p:ph type="dt" sz="half" idx="10"/>
          </p:nvPr>
        </p:nvSpPr>
        <p:spPr/>
        <p:txBody>
          <a:bodyPr/>
          <a:lstStyle/>
          <a:p>
            <a:fld id="{206F5859-0994-4A66-8FF2-7A6FB3B35A3A}" type="datetimeFigureOut">
              <a:rPr lang="en-US" smtClean="0"/>
              <a:t>10/15/2025</a:t>
            </a:fld>
            <a:endParaRPr lang="en-US"/>
          </a:p>
        </p:txBody>
      </p:sp>
      <p:sp>
        <p:nvSpPr>
          <p:cNvPr id="6" name="Footer Placeholder 5">
            <a:extLst>
              <a:ext uri="{FF2B5EF4-FFF2-40B4-BE49-F238E27FC236}">
                <a16:creationId xmlns:a16="http://schemas.microsoft.com/office/drawing/2014/main" id="{4628780F-5282-4E1D-AA45-EAFEC70B98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5F5CBD-8DB9-4D32-976C-0F04F6C60156}"/>
              </a:ext>
            </a:extLst>
          </p:cNvPr>
          <p:cNvSpPr>
            <a:spLocks noGrp="1"/>
          </p:cNvSpPr>
          <p:nvPr>
            <p:ph type="sldNum" sz="quarter" idx="12"/>
          </p:nvPr>
        </p:nvSpPr>
        <p:spPr/>
        <p:txBody>
          <a:bodyPr/>
          <a:lstStyle/>
          <a:p>
            <a:fld id="{5747AC16-C399-4361-A2C3-F25C1D6E2E00}" type="slidenum">
              <a:rPr lang="en-US" smtClean="0"/>
              <a:t>‹#›</a:t>
            </a:fld>
            <a:endParaRPr lang="en-US"/>
          </a:p>
        </p:txBody>
      </p:sp>
    </p:spTree>
    <p:extLst>
      <p:ext uri="{BB962C8B-B14F-4D97-AF65-F5344CB8AC3E}">
        <p14:creationId xmlns:p14="http://schemas.microsoft.com/office/powerpoint/2010/main" val="302529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B59293-A17B-46A0-A153-F336FB531C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01D0E8-7781-4AAC-9C5E-FABDC95B44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CBEB89-9227-48F3-8FAF-1A559FB38F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6F5859-0994-4A66-8FF2-7A6FB3B35A3A}" type="datetimeFigureOut">
              <a:rPr lang="en-US" smtClean="0"/>
              <a:t>10/15/2025</a:t>
            </a:fld>
            <a:endParaRPr lang="en-US"/>
          </a:p>
        </p:txBody>
      </p:sp>
      <p:sp>
        <p:nvSpPr>
          <p:cNvPr id="5" name="Footer Placeholder 4">
            <a:extLst>
              <a:ext uri="{FF2B5EF4-FFF2-40B4-BE49-F238E27FC236}">
                <a16:creationId xmlns:a16="http://schemas.microsoft.com/office/drawing/2014/main" id="{F0C8B5EF-F5E5-4452-A508-B28C191194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3F0FDD5-5B98-448C-B54A-37CCE526E0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47AC16-C399-4361-A2C3-F25C1D6E2E00}" type="slidenum">
              <a:rPr lang="en-US" smtClean="0"/>
              <a:t>‹#›</a:t>
            </a:fld>
            <a:endParaRPr lang="en-US"/>
          </a:p>
        </p:txBody>
      </p:sp>
    </p:spTree>
    <p:extLst>
      <p:ext uri="{BB962C8B-B14F-4D97-AF65-F5344CB8AC3E}">
        <p14:creationId xmlns:p14="http://schemas.microsoft.com/office/powerpoint/2010/main" val="4231781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1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ags" Target="../tags/tag13.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ags" Target="../tags/tag14.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ags" Target="../tags/tag15.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7.xml"/><Relationship Id="rId1" Type="http://schemas.openxmlformats.org/officeDocument/2006/relationships/tags" Target="../tags/tag16.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tags" Target="../tags/tag17.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ags" Target="../tags/tag18.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tags" Target="../tags/tag19.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20.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tags" Target="../tags/tag2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tags" Target="../tags/tag2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B05A4B6E-5782-FCE1-EDD9-05CC853BDF9B}"/>
              </a:ext>
            </a:extLst>
          </p:cNvPr>
          <p:cNvGrpSpPr/>
          <p:nvPr/>
        </p:nvGrpSpPr>
        <p:grpSpPr>
          <a:xfrm>
            <a:off x="2686843" y="688975"/>
            <a:ext cx="6818313" cy="5519737"/>
            <a:chOff x="2686843" y="688975"/>
            <a:chExt cx="6818313" cy="5519737"/>
          </a:xfrm>
        </p:grpSpPr>
        <p:grpSp>
          <p:nvGrpSpPr>
            <p:cNvPr id="4" name="Group 3">
              <a:extLst>
                <a:ext uri="{FF2B5EF4-FFF2-40B4-BE49-F238E27FC236}">
                  <a16:creationId xmlns:a16="http://schemas.microsoft.com/office/drawing/2014/main" id="{7A24093E-6100-F4D4-B650-7EA8A4E4C252}"/>
                </a:ext>
              </a:extLst>
            </p:cNvPr>
            <p:cNvGrpSpPr/>
            <p:nvPr/>
          </p:nvGrpSpPr>
          <p:grpSpPr>
            <a:xfrm>
              <a:off x="2686843" y="688975"/>
              <a:ext cx="6818313" cy="5519737"/>
              <a:chOff x="39688" y="39688"/>
              <a:chExt cx="6818313" cy="5519737"/>
            </a:xfrm>
          </p:grpSpPr>
          <p:sp>
            <p:nvSpPr>
              <p:cNvPr id="7" name="Rectangle 2">
                <a:extLst>
                  <a:ext uri="{FF2B5EF4-FFF2-40B4-BE49-F238E27FC236}">
                    <a16:creationId xmlns:a16="http://schemas.microsoft.com/office/drawing/2014/main" id="{74D3275A-AC51-BDEA-8FBD-1EDA396B6671}"/>
                  </a:ext>
                </a:extLst>
              </p:cNvPr>
              <p:cNvSpPr>
                <a:spLocks noChangeArrowheads="1"/>
              </p:cNvSpPr>
              <p:nvPr/>
            </p:nvSpPr>
            <p:spPr bwMode="auto">
              <a:xfrm>
                <a:off x="39689" y="39688"/>
                <a:ext cx="6818312" cy="5519737"/>
              </a:xfrm>
              <a:prstGeom prst="rect">
                <a:avLst/>
              </a:prstGeom>
              <a:noFill/>
              <a:ln w="76200" algn="ctr">
                <a:solidFill>
                  <a:srgbClr val="233962"/>
                </a:solidFill>
                <a:miter lim="800000"/>
                <a:headEnd/>
                <a:tailEnd/>
              </a:ln>
              <a:effectLst/>
              <a:extLst>
                <a:ext uri="{909E8E84-426E-40DD-AFC4-6F175D3DCCD1}">
                  <a14:hiddenFill xmlns:a14="http://schemas.microsoft.com/office/drawing/2010/main">
                    <a:solidFill>
                      <a:srgbClr val="7DAFD3"/>
                    </a:solidFill>
                  </a14:hiddenFill>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8" name="Text Box 4">
                <a:extLst>
                  <a:ext uri="{FF2B5EF4-FFF2-40B4-BE49-F238E27FC236}">
                    <a16:creationId xmlns:a16="http://schemas.microsoft.com/office/drawing/2014/main" id="{434FC49B-086F-9B52-DDE3-8F2CC8A7E0BD}"/>
                  </a:ext>
                </a:extLst>
              </p:cNvPr>
              <p:cNvSpPr txBox="1">
                <a:spLocks noChangeArrowheads="1"/>
              </p:cNvSpPr>
              <p:nvPr/>
            </p:nvSpPr>
            <p:spPr bwMode="auto">
              <a:xfrm rot="5400000">
                <a:off x="2229644" y="931069"/>
                <a:ext cx="2438400" cy="6818312"/>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4800" b="1" i="0" u="none" strike="noStrike" kern="0" cap="none" spc="0" normalizeH="0" baseline="0" noProof="0">
                  <a:ln>
                    <a:noFill/>
                  </a:ln>
                  <a:solidFill>
                    <a:srgbClr val="FFFFFF"/>
                  </a:solidFill>
                  <a:effectLst/>
                  <a:uLnTx/>
                  <a:uFillTx/>
                  <a:latin typeface="Century Gothic" panose="020B0502020202020204" pitchFamily="34"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4800" b="1" i="0" u="none" strike="noStrike" kern="0" cap="none" spc="0" normalizeH="0" baseline="0" noProof="0">
                  <a:ln>
                    <a:noFill/>
                  </a:ln>
                  <a:solidFill>
                    <a:srgbClr val="FFFFFF"/>
                  </a:solidFill>
                  <a:effectLst/>
                  <a:uLnTx/>
                  <a:uFillTx/>
                  <a:latin typeface="Century Gothic" panose="020B0502020202020204" pitchFamily="34" charset="0"/>
                </a:endParaRPr>
              </a:p>
            </p:txBody>
          </p:sp>
          <p:sp>
            <p:nvSpPr>
              <p:cNvPr id="9" name="TextBox 8">
                <a:extLst>
                  <a:ext uri="{FF2B5EF4-FFF2-40B4-BE49-F238E27FC236}">
                    <a16:creationId xmlns:a16="http://schemas.microsoft.com/office/drawing/2014/main" id="{1A693BF0-DB06-670C-44E0-EADB530D5947}"/>
                  </a:ext>
                </a:extLst>
              </p:cNvPr>
              <p:cNvSpPr txBox="1"/>
              <p:nvPr/>
            </p:nvSpPr>
            <p:spPr>
              <a:xfrm>
                <a:off x="698024" y="4864099"/>
                <a:ext cx="5501640" cy="369332"/>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a:ln>
                      <a:noFill/>
                    </a:ln>
                    <a:solidFill>
                      <a:schemeClr val="bg1"/>
                    </a:solidFill>
                    <a:effectLst/>
                    <a:uLnTx/>
                    <a:uFillTx/>
                    <a:latin typeface="Century Gothic" panose="020B0502020202020204" pitchFamily="34" charset="0"/>
                  </a:rPr>
                  <a:t>Revised</a:t>
                </a:r>
                <a:r>
                  <a:rPr lang="en-US" b="1" kern="0" dirty="0">
                    <a:solidFill>
                      <a:schemeClr val="bg1"/>
                    </a:solidFill>
                    <a:latin typeface="Century Gothic" panose="020B0502020202020204" pitchFamily="34" charset="0"/>
                  </a:rPr>
                  <a:t> August 2025	</a:t>
                </a:r>
                <a:endParaRPr kumimoji="0" lang="en-US" sz="1800" b="1" i="0" u="none" strike="noStrike" kern="0" cap="none" spc="0" normalizeH="0" baseline="0" noProof="0" dirty="0">
                  <a:ln>
                    <a:noFill/>
                  </a:ln>
                  <a:solidFill>
                    <a:schemeClr val="bg1"/>
                  </a:solidFill>
                  <a:effectLst/>
                  <a:uLnTx/>
                  <a:uFillTx/>
                  <a:latin typeface="Century Gothic" panose="020B0502020202020204" pitchFamily="34" charset="0"/>
                </a:endParaRPr>
              </a:p>
            </p:txBody>
          </p:sp>
        </p:grpSp>
        <p:sp>
          <p:nvSpPr>
            <p:cNvPr id="5" name="TextBox 4">
              <a:extLst>
                <a:ext uri="{FF2B5EF4-FFF2-40B4-BE49-F238E27FC236}">
                  <a16:creationId xmlns:a16="http://schemas.microsoft.com/office/drawing/2014/main" id="{E0F275E5-B960-97D5-07D4-97B249247E44}"/>
                </a:ext>
              </a:extLst>
            </p:cNvPr>
            <p:cNvSpPr txBox="1"/>
            <p:nvPr/>
          </p:nvSpPr>
          <p:spPr>
            <a:xfrm>
              <a:off x="3087148" y="4224064"/>
              <a:ext cx="6090407" cy="707886"/>
            </a:xfrm>
            <a:prstGeom prst="rect">
              <a:avLst/>
            </a:prstGeom>
            <a:noFill/>
          </p:spPr>
          <p:txBody>
            <a:bodyPr wrap="square" rtlCol="0">
              <a:spAutoFit/>
            </a:bodyPr>
            <a:lstStyle/>
            <a:p>
              <a:pPr algn="ctr"/>
              <a:r>
                <a:rPr lang="en-US" sz="4000" b="1" dirty="0">
                  <a:solidFill>
                    <a:schemeClr val="bg1"/>
                  </a:solidFill>
                  <a:latin typeface="Century Gothic" panose="020B0502020202020204" pitchFamily="34" charset="0"/>
                </a:rPr>
                <a:t>Help Station Guide</a:t>
              </a:r>
            </a:p>
          </p:txBody>
        </p:sp>
        <p:pic>
          <p:nvPicPr>
            <p:cNvPr id="6" name="Picture 5" descr="A drawing of a face&#10;&#10;Description automatically generated">
              <a:extLst>
                <a:ext uri="{FF2B5EF4-FFF2-40B4-BE49-F238E27FC236}">
                  <a16:creationId xmlns:a16="http://schemas.microsoft.com/office/drawing/2014/main" id="{5758A17C-1806-5169-F843-DEF691C505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45179" y="1075950"/>
              <a:ext cx="5501640" cy="923544"/>
            </a:xfrm>
            <a:prstGeom prst="rect">
              <a:avLst/>
            </a:prstGeom>
          </p:spPr>
        </p:pic>
      </p:grpSp>
    </p:spTree>
    <p:custDataLst>
      <p:tags r:id="rId1"/>
    </p:custDataLst>
    <p:extLst>
      <p:ext uri="{BB962C8B-B14F-4D97-AF65-F5344CB8AC3E}">
        <p14:creationId xmlns:p14="http://schemas.microsoft.com/office/powerpoint/2010/main" val="3457223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65279" y="653033"/>
            <a:ext cx="3657600" cy="543356"/>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defRPr/>
            </a:pPr>
            <a:r>
              <a:rPr lang="en-US" altLang="en-US" sz="1600" b="1" kern="0" dirty="0">
                <a:solidFill>
                  <a:srgbClr val="FFFFFF"/>
                </a:solidFill>
                <a:latin typeface="Century Gothic" panose="020B0502020202020204" pitchFamily="34" charset="0"/>
              </a:rPr>
              <a:t>Voter does not have a Photo ID with them-No Exception Form</a:t>
            </a: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794537" y="711037"/>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4" name="Text Box 60">
            <a:extLst>
              <a:ext uri="{FF2B5EF4-FFF2-40B4-BE49-F238E27FC236}">
                <a16:creationId xmlns:a16="http://schemas.microsoft.com/office/drawing/2014/main" id="{9E915A10-40EC-4208-BCF2-20EEDF358E73}"/>
              </a:ext>
            </a:extLst>
          </p:cNvPr>
          <p:cNvSpPr txBox="1">
            <a:spLocks noChangeArrowheads="1"/>
          </p:cNvSpPr>
          <p:nvPr/>
        </p:nvSpPr>
        <p:spPr bwMode="auto">
          <a:xfrm>
            <a:off x="2940971" y="1309001"/>
            <a:ext cx="6706216" cy="125996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endParaRPr lang="en-US" altLang="en-US" kern="0">
              <a:solidFill>
                <a:srgbClr val="233962"/>
              </a:solidFill>
            </a:endParaRPr>
          </a:p>
        </p:txBody>
      </p:sp>
      <p:sp>
        <p:nvSpPr>
          <p:cNvPr id="2" name="Rectangle 3">
            <a:extLst>
              <a:ext uri="{FF2B5EF4-FFF2-40B4-BE49-F238E27FC236}">
                <a16:creationId xmlns:a16="http://schemas.microsoft.com/office/drawing/2014/main" id="{006EDBC8-2037-3F8E-819A-E5B0C41926CA}"/>
              </a:ext>
            </a:extLst>
          </p:cNvPr>
          <p:cNvSpPr>
            <a:spLocks noChangeArrowheads="1"/>
          </p:cNvSpPr>
          <p:nvPr/>
        </p:nvSpPr>
        <p:spPr bwMode="auto">
          <a:xfrm>
            <a:off x="2748265" y="2260999"/>
            <a:ext cx="6749868" cy="1254446"/>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lang="en-US" altLang="en-US" sz="1400" dirty="0">
                <a:solidFill>
                  <a:schemeClr val="bg1"/>
                </a:solidFill>
              </a:rPr>
              <a:t>If a voter does not have an acceptable photo ID with them and does not complete a Photo ID Exception Form, they can vote a provisional ballot under the reason in SOSA: ID NOT PROVIDED – NO EXCEPTION FORM/RETURN WITH ID. </a:t>
            </a:r>
            <a:endParaRPr lang="en-US" dirty="0"/>
          </a:p>
          <a:p>
            <a:pPr algn="ctr">
              <a:spcBef>
                <a:spcPct val="0"/>
              </a:spcBef>
              <a:spcAft>
                <a:spcPct val="0"/>
              </a:spcAft>
            </a:pPr>
            <a:endParaRPr lang="en-US" altLang="en-US" sz="1400" dirty="0">
              <a:solidFill>
                <a:schemeClr val="bg1"/>
              </a:solidFill>
            </a:endParaRPr>
          </a:p>
          <a:p>
            <a:pPr lvl="0" eaLnBrk="0" fontAlgn="base" hangingPunct="0">
              <a:spcBef>
                <a:spcPct val="0"/>
              </a:spcBef>
              <a:spcAft>
                <a:spcPct val="0"/>
              </a:spcAft>
            </a:pPr>
            <a:r>
              <a:rPr lang="en-US" altLang="en-US" sz="1400" dirty="0">
                <a:solidFill>
                  <a:schemeClr val="bg1"/>
                </a:solidFill>
              </a:rPr>
              <a:t>The provisional envelope will be marked with No ID Provided. </a:t>
            </a:r>
            <a:endParaRPr lang="en-US" altLang="en-US" sz="1400" dirty="0">
              <a:solidFill>
                <a:schemeClr val="bg1"/>
              </a:solidFill>
              <a:cs typeface="Calibri" panose="020F0502020204030204"/>
            </a:endParaRPr>
          </a:p>
        </p:txBody>
      </p:sp>
      <p:sp>
        <p:nvSpPr>
          <p:cNvPr id="3" name="Rectangle 2">
            <a:extLst>
              <a:ext uri="{FF2B5EF4-FFF2-40B4-BE49-F238E27FC236}">
                <a16:creationId xmlns:a16="http://schemas.microsoft.com/office/drawing/2014/main" id="{7F9C578C-DBFA-D834-6832-18D9781548AB}"/>
              </a:ext>
            </a:extLst>
          </p:cNvPr>
          <p:cNvSpPr>
            <a:spLocks noChangeArrowheads="1"/>
          </p:cNvSpPr>
          <p:nvPr/>
        </p:nvSpPr>
        <p:spPr bwMode="auto">
          <a:xfrm>
            <a:off x="2742734" y="1994410"/>
            <a:ext cx="2412362" cy="266589"/>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sz="1400" b="1" dirty="0">
                <a:solidFill>
                  <a:srgbClr val="233962"/>
                </a:solidFill>
                <a:latin typeface="Calibri" panose="020F0502020204030204" pitchFamily="34" charset="0"/>
              </a:rPr>
              <a:t>Early Voting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4" name="Rectangle 3">
            <a:extLst>
              <a:ext uri="{FF2B5EF4-FFF2-40B4-BE49-F238E27FC236}">
                <a16:creationId xmlns:a16="http://schemas.microsoft.com/office/drawing/2014/main" id="{F9D2F4B7-0289-3F05-A1BE-0F2E1B679151}"/>
              </a:ext>
            </a:extLst>
          </p:cNvPr>
          <p:cNvSpPr>
            <a:spLocks noChangeArrowheads="1"/>
          </p:cNvSpPr>
          <p:nvPr/>
        </p:nvSpPr>
        <p:spPr bwMode="auto">
          <a:xfrm>
            <a:off x="2733442" y="4090000"/>
            <a:ext cx="6759160" cy="1254560"/>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lang="en-US" altLang="en-US" sz="1400" dirty="0">
                <a:solidFill>
                  <a:srgbClr val="FFFFFF"/>
                </a:solidFill>
                <a:latin typeface="Calibri"/>
                <a:cs typeface="Calibri"/>
              </a:rPr>
              <a:t>If a voter does not have an acceptable photo ID with them and does not complete a Photo ID Exception Form, they can vote a provisional ballot under the reason in OVRD: ID NOT PROVIDED – NO EXCEPTION FORM/RETURN WITH ID. </a:t>
            </a:r>
            <a:endParaRPr lang="en-US" altLang="en-US" sz="1400" dirty="0">
              <a:solidFill>
                <a:srgbClr val="FFFFFF"/>
              </a:solidFill>
              <a:latin typeface="Calibri" panose="020F0502020204030204" pitchFamily="34" charset="0"/>
              <a:cs typeface="Calibri" panose="020F0502020204030204" pitchFamily="34" charset="0"/>
            </a:endParaRPr>
          </a:p>
          <a:p>
            <a:pPr algn="ctr" eaLnBrk="0" fontAlgn="base" hangingPunct="0">
              <a:spcBef>
                <a:spcPct val="0"/>
              </a:spcBef>
              <a:spcAft>
                <a:spcPct val="0"/>
              </a:spcAft>
            </a:pPr>
            <a:endParaRPr lang="en-US" altLang="en-US" sz="1400" dirty="0">
              <a:solidFill>
                <a:srgbClr val="FFFFFF"/>
              </a:solidFill>
              <a:latin typeface="Calibri"/>
              <a:cs typeface="Calibri"/>
            </a:endParaRPr>
          </a:p>
          <a:p>
            <a:pPr>
              <a:spcBef>
                <a:spcPct val="0"/>
              </a:spcBef>
              <a:spcAft>
                <a:spcPct val="0"/>
              </a:spcAft>
            </a:pPr>
            <a:r>
              <a:rPr lang="en-US" altLang="en-US" sz="1400" dirty="0">
                <a:solidFill>
                  <a:srgbClr val="FFFFFF"/>
                </a:solidFill>
                <a:latin typeface="Calibri"/>
                <a:cs typeface="Calibri"/>
              </a:rPr>
              <a:t>The provisional envelope will be marked with No ID Provided. </a:t>
            </a:r>
            <a:endParaRPr lang="en-US" dirty="0">
              <a:cs typeface="Calibri" panose="020F0502020204030204"/>
            </a:endParaRPr>
          </a:p>
          <a:p>
            <a:pPr lvl="0" eaLnBrk="0" fontAlgn="base" hangingPunct="0">
              <a:spcBef>
                <a:spcPct val="0"/>
              </a:spcBef>
              <a:spcAft>
                <a:spcPct val="0"/>
              </a:spcAft>
            </a:pPr>
            <a:endParaRPr lang="en-US" altLang="en-US" sz="1400" dirty="0">
              <a:solidFill>
                <a:srgbClr val="FFFFFF"/>
              </a:solidFill>
              <a:latin typeface="Calibri" panose="020F0502020204030204" pitchFamily="34" charset="0"/>
            </a:endParaRPr>
          </a:p>
        </p:txBody>
      </p:sp>
      <p:sp>
        <p:nvSpPr>
          <p:cNvPr id="5" name="Rectangle 2">
            <a:extLst>
              <a:ext uri="{FF2B5EF4-FFF2-40B4-BE49-F238E27FC236}">
                <a16:creationId xmlns:a16="http://schemas.microsoft.com/office/drawing/2014/main" id="{D466B5E5-67B9-F3C5-B79D-D3E78D1056F2}"/>
              </a:ext>
            </a:extLst>
          </p:cNvPr>
          <p:cNvSpPr>
            <a:spLocks noChangeArrowheads="1"/>
          </p:cNvSpPr>
          <p:nvPr/>
        </p:nvSpPr>
        <p:spPr bwMode="auto">
          <a:xfrm>
            <a:off x="2725011" y="3823411"/>
            <a:ext cx="2412362" cy="266589"/>
          </a:xfrm>
          <a:prstGeom prst="rect">
            <a:avLst/>
          </a:prstGeom>
          <a:solidFill>
            <a:srgbClr val="A0191D"/>
          </a:solidFill>
          <a:ln>
            <a:noFill/>
          </a:ln>
          <a:effec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bg1"/>
                </a:solidFill>
                <a:effectLst/>
                <a:latin typeface="Calibri" panose="020F0502020204030204" pitchFamily="34" charset="0"/>
              </a:rPr>
              <a:t>Election Day</a:t>
            </a:r>
            <a:endParaRPr kumimoji="0" lang="en-US" altLang="en-US" sz="2000" b="0" i="0" u="none" strike="noStrike" cap="none" normalizeH="0" baseline="0">
              <a:ln>
                <a:noFill/>
              </a:ln>
              <a:solidFill>
                <a:schemeClr val="bg1"/>
              </a:solidFill>
              <a:effectLst/>
              <a:latin typeface="Arial" panose="020B0604020202020204" pitchFamily="34" charset="0"/>
            </a:endParaRPr>
          </a:p>
        </p:txBody>
      </p:sp>
      <p:grpSp>
        <p:nvGrpSpPr>
          <p:cNvPr id="6" name="Group 5">
            <a:extLst>
              <a:ext uri="{FF2B5EF4-FFF2-40B4-BE49-F238E27FC236}">
                <a16:creationId xmlns:a16="http://schemas.microsoft.com/office/drawing/2014/main" id="{26488E90-CD9E-463A-D812-A4109399B828}"/>
              </a:ext>
            </a:extLst>
          </p:cNvPr>
          <p:cNvGrpSpPr/>
          <p:nvPr/>
        </p:nvGrpSpPr>
        <p:grpSpPr>
          <a:xfrm>
            <a:off x="2676525" y="5956246"/>
            <a:ext cx="6838950" cy="356295"/>
            <a:chOff x="2676525" y="5956246"/>
            <a:chExt cx="6838950" cy="356295"/>
          </a:xfrm>
        </p:grpSpPr>
        <p:sp>
          <p:nvSpPr>
            <p:cNvPr id="7" name="Rectangle 3">
              <a:extLst>
                <a:ext uri="{FF2B5EF4-FFF2-40B4-BE49-F238E27FC236}">
                  <a16:creationId xmlns:a16="http://schemas.microsoft.com/office/drawing/2014/main" id="{976EDD3E-179D-927D-98FF-407F25F58DD0}"/>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8" name="Text Box 5">
              <a:extLst>
                <a:ext uri="{FF2B5EF4-FFF2-40B4-BE49-F238E27FC236}">
                  <a16:creationId xmlns:a16="http://schemas.microsoft.com/office/drawing/2014/main" id="{BF25034A-7B70-DDEB-505A-53EAA01D47FD}"/>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a:t>
              </a:r>
              <a:r>
                <a:rPr lang="en-US" altLang="en-US" sz="1000" b="1" kern="0" dirty="0">
                  <a:solidFill>
                    <a:srgbClr val="FFFFFF"/>
                  </a:solidFill>
                  <a:latin typeface="Century Gothic" panose="020B0502020202020204" pitchFamily="34" charset="0"/>
                </a:rPr>
                <a:t>5</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9" name="TextBox 8">
              <a:extLst>
                <a:ext uri="{FF2B5EF4-FFF2-40B4-BE49-F238E27FC236}">
                  <a16:creationId xmlns:a16="http://schemas.microsoft.com/office/drawing/2014/main" id="{B1F396ED-61F3-FD0C-56BA-870D3081B712}"/>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Voting Reasons</a:t>
              </a:r>
            </a:p>
          </p:txBody>
        </p:sp>
      </p:grpSp>
    </p:spTree>
    <p:custDataLst>
      <p:tags r:id="rId1"/>
    </p:custDataLst>
    <p:extLst>
      <p:ext uri="{BB962C8B-B14F-4D97-AF65-F5344CB8AC3E}">
        <p14:creationId xmlns:p14="http://schemas.microsoft.com/office/powerpoint/2010/main" val="1620101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57" descr="logo_rec_elections_white_white">
            <a:extLst>
              <a:ext uri="{FF2B5EF4-FFF2-40B4-BE49-F238E27FC236}">
                <a16:creationId xmlns:a16="http://schemas.microsoft.com/office/drawing/2014/main" id="{DB45EAA4-5F68-4FD0-BCB9-589953248D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9925" y="7124211"/>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65279" y="653033"/>
            <a:ext cx="3657600" cy="543356"/>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defRPr/>
            </a:pPr>
            <a:r>
              <a:rPr lang="en-US" altLang="en-US" sz="1600" b="1" kern="0">
                <a:solidFill>
                  <a:srgbClr val="FFFFFF"/>
                </a:solidFill>
                <a:latin typeface="Century Gothic" panose="020B0502020202020204" pitchFamily="34" charset="0"/>
              </a:rPr>
              <a:t>Voter does not have acceptable HAVA ID</a:t>
            </a: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794537" y="711037"/>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4" name="Text Box 60">
            <a:extLst>
              <a:ext uri="{FF2B5EF4-FFF2-40B4-BE49-F238E27FC236}">
                <a16:creationId xmlns:a16="http://schemas.microsoft.com/office/drawing/2014/main" id="{9E915A10-40EC-4208-BCF2-20EEDF358E73}"/>
              </a:ext>
            </a:extLst>
          </p:cNvPr>
          <p:cNvSpPr txBox="1">
            <a:spLocks noChangeArrowheads="1"/>
          </p:cNvSpPr>
          <p:nvPr/>
        </p:nvSpPr>
        <p:spPr bwMode="auto">
          <a:xfrm>
            <a:off x="2709925" y="1407250"/>
            <a:ext cx="6706216" cy="433813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lang="en-US" altLang="en-US" sz="1400" dirty="0">
                <a:solidFill>
                  <a:srgbClr val="233962"/>
                </a:solidFill>
                <a:latin typeface="Calibri" panose="020F0502020204030204" pitchFamily="34" charset="0"/>
              </a:rPr>
              <a:t>If a first-time voter whose voter record shows </a:t>
            </a:r>
            <a:r>
              <a:rPr lang="en-US" altLang="en-US" sz="1400" i="1" dirty="0">
                <a:solidFill>
                  <a:srgbClr val="233962"/>
                </a:solidFill>
                <a:latin typeface="Calibri" panose="020F0502020204030204" pitchFamily="34" charset="0"/>
              </a:rPr>
              <a:t>ID Required</a:t>
            </a:r>
            <a:r>
              <a:rPr lang="en-US" altLang="en-US" sz="1400" dirty="0">
                <a:solidFill>
                  <a:srgbClr val="233962"/>
                </a:solidFill>
                <a:latin typeface="Calibri" panose="020F0502020204030204" pitchFamily="34" charset="0"/>
              </a:rPr>
              <a:t> does not show one of the acceptable forms of HAVA ID, the voter must be offered the opportunity to cast a provisional ballot. </a:t>
            </a:r>
            <a:r>
              <a:rPr lang="en-US" altLang="en-US" sz="1400" kern="0" dirty="0">
                <a:solidFill>
                  <a:srgbClr val="233962"/>
                </a:solidFill>
              </a:rPr>
              <a:t>If the voter has an acceptable Photo ID that does not meet HAVA ID requirements, the voter will still vote a provisional ballot for the HAVA ID reason. </a:t>
            </a:r>
          </a:p>
          <a:p>
            <a:pPr eaLnBrk="0" fontAlgn="base" hangingPunct="0">
              <a:spcBef>
                <a:spcPct val="0"/>
              </a:spcBef>
              <a:spcAft>
                <a:spcPct val="0"/>
              </a:spcAft>
            </a:pPr>
            <a:endParaRPr lang="en-US" altLang="en-US" sz="1400" kern="0" dirty="0">
              <a:solidFill>
                <a:srgbClr val="233962"/>
              </a:solidFill>
            </a:endParaRPr>
          </a:p>
          <a:p>
            <a:pPr eaLnBrk="0" fontAlgn="base" hangingPunct="0">
              <a:spcBef>
                <a:spcPct val="0"/>
              </a:spcBef>
              <a:spcAft>
                <a:spcPct val="0"/>
              </a:spcAft>
            </a:pPr>
            <a:endParaRPr lang="en-US" altLang="en-US" sz="1400" kern="0" dirty="0">
              <a:solidFill>
                <a:srgbClr val="233962"/>
              </a:solidFill>
            </a:endParaRPr>
          </a:p>
          <a:p>
            <a:pPr eaLnBrk="0" fontAlgn="base" hangingPunct="0">
              <a:spcBef>
                <a:spcPct val="0"/>
              </a:spcBef>
              <a:spcAft>
                <a:spcPct val="0"/>
              </a:spcAft>
            </a:pPr>
            <a:endParaRPr lang="en-US" altLang="en-US" sz="1400" kern="0" dirty="0">
              <a:solidFill>
                <a:srgbClr val="233962"/>
              </a:solidFill>
            </a:endParaRPr>
          </a:p>
          <a:p>
            <a:pPr eaLnBrk="0" fontAlgn="base" hangingPunct="0">
              <a:spcBef>
                <a:spcPct val="0"/>
              </a:spcBef>
              <a:spcAft>
                <a:spcPct val="0"/>
              </a:spcAft>
            </a:pPr>
            <a:endParaRPr lang="en-US" altLang="en-US" sz="1400" kern="0" dirty="0">
              <a:solidFill>
                <a:srgbClr val="233962"/>
              </a:solidFill>
            </a:endParaRPr>
          </a:p>
          <a:p>
            <a:pPr eaLnBrk="0" fontAlgn="base" hangingPunct="0">
              <a:spcBef>
                <a:spcPct val="0"/>
              </a:spcBef>
              <a:spcAft>
                <a:spcPct val="0"/>
              </a:spcAft>
            </a:pPr>
            <a:endParaRPr lang="en-US" altLang="en-US" sz="1400" dirty="0">
              <a:solidFill>
                <a:srgbClr val="233962"/>
              </a:solidFill>
              <a:latin typeface="Calibri" panose="020F0502020204030204" pitchFamily="34" charset="0"/>
            </a:endParaRPr>
          </a:p>
          <a:p>
            <a:pPr eaLnBrk="0" fontAlgn="base" hangingPunct="0">
              <a:spcBef>
                <a:spcPct val="0"/>
              </a:spcBef>
              <a:spcAft>
                <a:spcPct val="0"/>
              </a:spcAft>
            </a:pPr>
            <a:endParaRPr lang="en-US" altLang="en-US" sz="1400" dirty="0">
              <a:solidFill>
                <a:srgbClr val="233962"/>
              </a:solidFill>
              <a:latin typeface="Calibri" panose="020F0502020204030204" pitchFamily="34" charset="0"/>
            </a:endParaRPr>
          </a:p>
          <a:p>
            <a:pPr eaLnBrk="0" fontAlgn="base" hangingPunct="0">
              <a:spcBef>
                <a:spcPct val="0"/>
              </a:spcBef>
              <a:spcAft>
                <a:spcPct val="0"/>
              </a:spcAft>
            </a:pPr>
            <a:r>
              <a:rPr lang="en-US" altLang="en-US" sz="1400" dirty="0">
                <a:solidFill>
                  <a:srgbClr val="233962"/>
                </a:solidFill>
                <a:latin typeface="Calibri" panose="020F0502020204030204" pitchFamily="34" charset="0"/>
              </a:rPr>
              <a:t>The provisional envelope will be marked with HAVA ID NOT PROVIDED. In SOSA/OVRD, HAVA ID NOT PROVIDED will be selected. </a:t>
            </a:r>
          </a:p>
          <a:p>
            <a:pPr eaLnBrk="0" fontAlgn="base" hangingPunct="0">
              <a:spcBef>
                <a:spcPct val="0"/>
              </a:spcBef>
              <a:spcAft>
                <a:spcPct val="0"/>
              </a:spcAft>
            </a:pPr>
            <a:endParaRPr lang="en-US" altLang="en-US" sz="1400" dirty="0">
              <a:solidFill>
                <a:srgbClr val="233962"/>
              </a:solidFill>
              <a:latin typeface="Calibri" panose="020F0502020204030204" pitchFamily="34" charset="0"/>
            </a:endParaRPr>
          </a:p>
          <a:p>
            <a:pPr algn="ctr" eaLnBrk="0" fontAlgn="base" hangingPunct="0">
              <a:spcBef>
                <a:spcPct val="0"/>
              </a:spcBef>
              <a:spcAft>
                <a:spcPct val="0"/>
              </a:spcAft>
            </a:pPr>
            <a:r>
              <a:rPr lang="en-US" altLang="en-US" sz="1400" b="1" u="sng" dirty="0">
                <a:solidFill>
                  <a:srgbClr val="233962"/>
                </a:solidFill>
                <a:latin typeface="Calibri" panose="020F0502020204030204" pitchFamily="34" charset="0"/>
              </a:rPr>
              <a:t>The voter should be given the Notice to No ID Voters.</a:t>
            </a:r>
            <a:endParaRPr lang="en-US" altLang="en-US" sz="1400" b="1" dirty="0">
              <a:solidFill>
                <a:srgbClr val="233962"/>
              </a:solidFill>
              <a:latin typeface="Calibri" panose="020F0502020204030204" pitchFamily="34" charset="0"/>
            </a:endParaRPr>
          </a:p>
          <a:p>
            <a:pPr lvl="0" eaLnBrk="0" fontAlgn="base" hangingPunct="0">
              <a:spcBef>
                <a:spcPct val="0"/>
              </a:spcBef>
              <a:spcAft>
                <a:spcPct val="0"/>
              </a:spcAft>
            </a:pPr>
            <a:endParaRPr lang="en-US" altLang="en-US" sz="1400" kern="0" dirty="0">
              <a:solidFill>
                <a:srgbClr val="233962"/>
              </a:solidFill>
            </a:endParaRPr>
          </a:p>
          <a:p>
            <a:pPr lvl="0" eaLnBrk="0" fontAlgn="base" hangingPunct="0">
              <a:spcBef>
                <a:spcPct val="0"/>
              </a:spcBef>
              <a:spcAft>
                <a:spcPct val="0"/>
              </a:spcAft>
            </a:pPr>
            <a:r>
              <a:rPr lang="en-US" altLang="en-US" sz="1400" kern="0" dirty="0">
                <a:solidFill>
                  <a:srgbClr val="233962"/>
                </a:solidFill>
              </a:rPr>
              <a:t>If the voter has voted a provisional ballot due to a HAVA ID issue, The voter may mail, fax, email, or deliver in person a HAVA ID by noon (12pm) the third business day after Election Day.   </a:t>
            </a:r>
          </a:p>
          <a:p>
            <a:pPr lvl="0" eaLnBrk="0" fontAlgn="base" hangingPunct="0">
              <a:spcBef>
                <a:spcPct val="0"/>
              </a:spcBef>
              <a:spcAft>
                <a:spcPct val="0"/>
              </a:spcAft>
            </a:pPr>
            <a:endParaRPr lang="en-US" altLang="en-US" sz="1400" kern="0" dirty="0">
              <a:solidFill>
                <a:srgbClr val="233962"/>
              </a:solidFill>
            </a:endParaRPr>
          </a:p>
          <a:p>
            <a:pPr lvl="0" eaLnBrk="0" fontAlgn="base" hangingPunct="0">
              <a:spcBef>
                <a:spcPct val="0"/>
              </a:spcBef>
              <a:spcAft>
                <a:spcPct val="0"/>
              </a:spcAft>
            </a:pPr>
            <a:endParaRPr lang="en-US" altLang="en-US" sz="1400" kern="0" dirty="0">
              <a:solidFill>
                <a:srgbClr val="233962"/>
              </a:solidFill>
            </a:endParaRPr>
          </a:p>
          <a:p>
            <a:pPr lvl="0" eaLnBrk="0" fontAlgn="base" hangingPunct="0">
              <a:spcBef>
                <a:spcPct val="0"/>
              </a:spcBef>
              <a:spcAft>
                <a:spcPct val="0"/>
              </a:spcAft>
            </a:pPr>
            <a:endParaRPr lang="en-US" altLang="en-US" sz="1400" kern="0" dirty="0">
              <a:solidFill>
                <a:srgbClr val="233962"/>
              </a:solidFill>
            </a:endParaRPr>
          </a:p>
        </p:txBody>
      </p:sp>
      <p:grpSp>
        <p:nvGrpSpPr>
          <p:cNvPr id="2" name="Group 1">
            <a:extLst>
              <a:ext uri="{FF2B5EF4-FFF2-40B4-BE49-F238E27FC236}">
                <a16:creationId xmlns:a16="http://schemas.microsoft.com/office/drawing/2014/main" id="{34A4BB37-6ECE-6C68-8465-470A2248E6BA}"/>
              </a:ext>
            </a:extLst>
          </p:cNvPr>
          <p:cNvGrpSpPr/>
          <p:nvPr/>
        </p:nvGrpSpPr>
        <p:grpSpPr>
          <a:xfrm>
            <a:off x="2676525" y="5956246"/>
            <a:ext cx="6838950" cy="356295"/>
            <a:chOff x="2676525" y="5956246"/>
            <a:chExt cx="6838950" cy="356295"/>
          </a:xfrm>
        </p:grpSpPr>
        <p:sp>
          <p:nvSpPr>
            <p:cNvPr id="3" name="Rectangle 3">
              <a:extLst>
                <a:ext uri="{FF2B5EF4-FFF2-40B4-BE49-F238E27FC236}">
                  <a16:creationId xmlns:a16="http://schemas.microsoft.com/office/drawing/2014/main" id="{0275BE2C-0784-C598-E723-33B1105C67EB}"/>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 name="Text Box 5">
              <a:extLst>
                <a:ext uri="{FF2B5EF4-FFF2-40B4-BE49-F238E27FC236}">
                  <a16:creationId xmlns:a16="http://schemas.microsoft.com/office/drawing/2014/main" id="{D922BBAD-7CB8-6CBF-CED1-CBC077925717}"/>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|6</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5" name="TextBox 4">
              <a:extLst>
                <a:ext uri="{FF2B5EF4-FFF2-40B4-BE49-F238E27FC236}">
                  <a16:creationId xmlns:a16="http://schemas.microsoft.com/office/drawing/2014/main" id="{B2176789-696C-069F-1DFF-8164AE4E3218}"/>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Voting Reasons</a:t>
              </a:r>
            </a:p>
          </p:txBody>
        </p:sp>
      </p:grpSp>
      <p:sp>
        <p:nvSpPr>
          <p:cNvPr id="6" name="Rectangle 2">
            <a:extLst>
              <a:ext uri="{FF2B5EF4-FFF2-40B4-BE49-F238E27FC236}">
                <a16:creationId xmlns:a16="http://schemas.microsoft.com/office/drawing/2014/main" id="{0B1FC303-5100-3A38-6ACF-31246A7FD255}"/>
              </a:ext>
            </a:extLst>
          </p:cNvPr>
          <p:cNvSpPr>
            <a:spLocks noChangeArrowheads="1"/>
          </p:cNvSpPr>
          <p:nvPr/>
        </p:nvSpPr>
        <p:spPr bwMode="auto">
          <a:xfrm>
            <a:off x="2709925" y="2385564"/>
            <a:ext cx="6706216" cy="921054"/>
          </a:xfrm>
          <a:prstGeom prst="rect">
            <a:avLst/>
          </a:prstGeom>
          <a:solidFill>
            <a:srgbClr val="A0191D"/>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spcBef>
                <a:spcPct val="0"/>
              </a:spcBef>
              <a:spcAft>
                <a:spcPct val="0"/>
              </a:spcAft>
            </a:pPr>
            <a:r>
              <a:rPr lang="en-US" altLang="en-US" sz="1400" b="1" dirty="0">
                <a:solidFill>
                  <a:srgbClr val="FFFFFF"/>
                </a:solidFill>
                <a:latin typeface="Calibri"/>
                <a:cs typeface="Calibri"/>
              </a:rPr>
              <a:t>Reminder: This is a requirement to verify a first-time voter’s identity under the Help American Vote Act (HAVA) and N.C.G.S. 163-166.12. </a:t>
            </a:r>
            <a:r>
              <a:rPr lang="en-US" altLang="en-US" sz="1400" b="1" dirty="0">
                <a:solidFill>
                  <a:srgbClr val="FFFFFF"/>
                </a:solidFill>
                <a:cs typeface="Calibri"/>
              </a:rPr>
              <a:t>This is NOT the same as Photo ID, but sometimes </a:t>
            </a:r>
            <a:r>
              <a:rPr lang="en-US" altLang="en-US" sz="1400" b="1" dirty="0">
                <a:solidFill>
                  <a:srgbClr val="FFFFFF"/>
                </a:solidFill>
                <a:latin typeface="Calibri"/>
                <a:cs typeface="Calibri"/>
              </a:rPr>
              <a:t>this may be the same ID as a Photo ID. For example, a driver's license with a current address would serve both requirements. </a:t>
            </a:r>
            <a:endParaRPr lang="en-US" altLang="en-US" sz="1400" b="1" i="0" u="none" strike="noStrike" cap="none" normalizeH="0" baseline="0" dirty="0">
              <a:ln>
                <a:noFill/>
              </a:ln>
              <a:solidFill>
                <a:srgbClr val="FFFFFF"/>
              </a:solidFill>
              <a:effectLst/>
              <a:latin typeface="Calibri"/>
              <a:cs typeface="Calibri"/>
            </a:endParaRPr>
          </a:p>
        </p:txBody>
      </p:sp>
    </p:spTree>
    <p:custDataLst>
      <p:tags r:id="rId1"/>
    </p:custDataLst>
    <p:extLst>
      <p:ext uri="{BB962C8B-B14F-4D97-AF65-F5344CB8AC3E}">
        <p14:creationId xmlns:p14="http://schemas.microsoft.com/office/powerpoint/2010/main" val="2100083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57" descr="logo_rec_elections_white_white">
            <a:extLst>
              <a:ext uri="{FF2B5EF4-FFF2-40B4-BE49-F238E27FC236}">
                <a16:creationId xmlns:a16="http://schemas.microsoft.com/office/drawing/2014/main" id="{DB45EAA4-5F68-4FD0-BCB9-589953248D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9925" y="7124211"/>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65279" y="653033"/>
            <a:ext cx="3657600" cy="543356"/>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defRPr/>
            </a:pPr>
            <a:r>
              <a:rPr lang="en-US" altLang="en-US" sz="1600" b="1" kern="0" dirty="0">
                <a:solidFill>
                  <a:srgbClr val="FFFFFF"/>
                </a:solidFill>
                <a:latin typeface="Century Gothic" panose="020B0502020202020204" pitchFamily="34" charset="0"/>
              </a:rPr>
              <a:t>When a Voter Must Show a HAVA ID in Addition to Photo ID</a:t>
            </a:r>
          </a:p>
        </p:txBody>
      </p:sp>
      <p:sp>
        <p:nvSpPr>
          <p:cNvPr id="18" name="Text Box 7">
            <a:extLst>
              <a:ext uri="{FF2B5EF4-FFF2-40B4-BE49-F238E27FC236}">
                <a16:creationId xmlns:a16="http://schemas.microsoft.com/office/drawing/2014/main" id="{E04F60A2-027F-4DAA-AAA9-561A6F0793A6}"/>
              </a:ext>
            </a:extLst>
          </p:cNvPr>
          <p:cNvSpPr txBox="1">
            <a:spLocks noChangeArrowheads="1"/>
          </p:cNvSpPr>
          <p:nvPr/>
        </p:nvSpPr>
        <p:spPr bwMode="auto">
          <a:xfrm>
            <a:off x="2709925" y="1421130"/>
            <a:ext cx="6560166" cy="49160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233962"/>
                </a:solidFill>
                <a:latin typeface="Calibri" panose="020F0502020204030204" pitchFamily="34" charset="0"/>
              </a:rPr>
              <a:t>If the voter has </a:t>
            </a:r>
            <a:r>
              <a:rPr lang="en-US" altLang="en-US" sz="1400" i="1" dirty="0">
                <a:solidFill>
                  <a:srgbClr val="233962"/>
                </a:solidFill>
                <a:latin typeface="Calibri" panose="020F0502020204030204" pitchFamily="34" charset="0"/>
              </a:rPr>
              <a:t>ID Required </a:t>
            </a:r>
            <a:r>
              <a:rPr lang="en-US" altLang="en-US" sz="1400" dirty="0">
                <a:solidFill>
                  <a:srgbClr val="233962"/>
                </a:solidFill>
                <a:latin typeface="Calibri" panose="020F0502020204030204" pitchFamily="34" charset="0"/>
              </a:rPr>
              <a:t>on their voter record, they will need to provide a HAVA ID in addition to a Photo ID.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794537" y="711037"/>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4" name="Text Box 60">
            <a:extLst>
              <a:ext uri="{FF2B5EF4-FFF2-40B4-BE49-F238E27FC236}">
                <a16:creationId xmlns:a16="http://schemas.microsoft.com/office/drawing/2014/main" id="{9E915A10-40EC-4208-BCF2-20EEDF358E73}"/>
              </a:ext>
            </a:extLst>
          </p:cNvPr>
          <p:cNvSpPr txBox="1">
            <a:spLocks noChangeArrowheads="1"/>
          </p:cNvSpPr>
          <p:nvPr/>
        </p:nvSpPr>
        <p:spPr bwMode="auto">
          <a:xfrm>
            <a:off x="2680640" y="2644388"/>
            <a:ext cx="6706216" cy="916608"/>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kern="0" dirty="0">
                <a:solidFill>
                  <a:srgbClr val="233962"/>
                </a:solidFill>
              </a:rPr>
              <a:t>A first-time voter must show HAVA ID if one of the following apply:</a:t>
            </a:r>
          </a:p>
          <a:p>
            <a:pPr marL="285750" lvl="0" indent="-285750" eaLnBrk="0" fontAlgn="base" hangingPunct="0">
              <a:spcBef>
                <a:spcPct val="0"/>
              </a:spcBef>
              <a:spcAft>
                <a:spcPct val="0"/>
              </a:spcAft>
              <a:buFont typeface="Arial" panose="020B0604020202020204" pitchFamily="34" charset="0"/>
              <a:buChar char="•"/>
            </a:pPr>
            <a:r>
              <a:rPr lang="en-US" altLang="en-US" sz="1400" kern="0" dirty="0">
                <a:solidFill>
                  <a:srgbClr val="233962"/>
                </a:solidFill>
              </a:rPr>
              <a:t>Registered to vote by mail and does not have a verified North Carolina drivers license number or last four digits of a social security number, or did not provide acceptable identification at the time of their registration, and has not previously voted in an election for federal office in North Carolina</a:t>
            </a:r>
          </a:p>
          <a:p>
            <a:pPr marL="285750" lvl="0" indent="-285750" eaLnBrk="0" fontAlgn="base" hangingPunct="0">
              <a:spcBef>
                <a:spcPct val="0"/>
              </a:spcBef>
              <a:spcAft>
                <a:spcPct val="0"/>
              </a:spcAft>
              <a:buFont typeface="Arial" panose="020B0604020202020204" pitchFamily="34" charset="0"/>
              <a:buChar char="•"/>
            </a:pPr>
            <a:r>
              <a:rPr lang="en-US" altLang="en-US" sz="1400" kern="0" dirty="0">
                <a:solidFill>
                  <a:srgbClr val="233962"/>
                </a:solidFill>
              </a:rPr>
              <a:t>Registered to vote by any method (in-person, DMV, etc.) and does not have a verified North Carolina drivers license number or last four digits of a social security number, and has not previously voted in an election for federal office in North Carolina</a:t>
            </a:r>
          </a:p>
        </p:txBody>
      </p:sp>
      <p:sp>
        <p:nvSpPr>
          <p:cNvPr id="26" name="Rectangle 2">
            <a:extLst>
              <a:ext uri="{FF2B5EF4-FFF2-40B4-BE49-F238E27FC236}">
                <a16:creationId xmlns:a16="http://schemas.microsoft.com/office/drawing/2014/main" id="{EB4583ED-0EEB-483C-B8B4-6A72265881F6}"/>
              </a:ext>
            </a:extLst>
          </p:cNvPr>
          <p:cNvSpPr>
            <a:spLocks noChangeArrowheads="1"/>
          </p:cNvSpPr>
          <p:nvPr/>
        </p:nvSpPr>
        <p:spPr bwMode="auto">
          <a:xfrm>
            <a:off x="2709925" y="2016109"/>
            <a:ext cx="6706216" cy="491604"/>
          </a:xfrm>
          <a:prstGeom prst="rect">
            <a:avLst/>
          </a:prstGeom>
          <a:solidFill>
            <a:srgbClr val="A0191D"/>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algn="ctr" eaLnBrk="0" fontAlgn="base" hangingPunct="0">
              <a:spcBef>
                <a:spcPct val="0"/>
              </a:spcBef>
              <a:spcAft>
                <a:spcPct val="0"/>
              </a:spcAft>
            </a:pPr>
            <a:r>
              <a:rPr lang="en-US" altLang="en-US" sz="1400" b="1" dirty="0">
                <a:solidFill>
                  <a:srgbClr val="FFFFFF"/>
                </a:solidFill>
                <a:latin typeface="Calibri"/>
                <a:cs typeface="Calibri"/>
              </a:rPr>
              <a:t>This is a requirement to verify a first-time voter’s identity under the Help American Vote Act (HAVA) and N.C.G.S. 163-166.12. This is NOT the same as the Photo ID.</a:t>
            </a:r>
            <a:endParaRPr lang="en-US" altLang="en-US" sz="1400" b="1" i="0" u="none" strike="noStrike" cap="none" normalizeH="0" baseline="0" dirty="0">
              <a:ln>
                <a:noFill/>
              </a:ln>
              <a:solidFill>
                <a:srgbClr val="FFFFFF"/>
              </a:solidFill>
              <a:effectLst/>
              <a:latin typeface="Calibri"/>
              <a:cs typeface="Calibri"/>
            </a:endParaRPr>
          </a:p>
        </p:txBody>
      </p:sp>
      <p:sp>
        <p:nvSpPr>
          <p:cNvPr id="27" name="Text Box 60">
            <a:extLst>
              <a:ext uri="{FF2B5EF4-FFF2-40B4-BE49-F238E27FC236}">
                <a16:creationId xmlns:a16="http://schemas.microsoft.com/office/drawing/2014/main" id="{51EB8A7F-DDED-4B0F-8271-F54535256A6A}"/>
              </a:ext>
            </a:extLst>
          </p:cNvPr>
          <p:cNvSpPr txBox="1">
            <a:spLocks noChangeArrowheads="1"/>
          </p:cNvSpPr>
          <p:nvPr/>
        </p:nvSpPr>
        <p:spPr bwMode="auto">
          <a:xfrm>
            <a:off x="2627392" y="4523407"/>
            <a:ext cx="6706216" cy="125996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kern="0" dirty="0">
                <a:solidFill>
                  <a:srgbClr val="233962"/>
                </a:solidFill>
              </a:rPr>
              <a:t>The first-time voter will be asked to show one of the following forms of ID or documents when they present to vote:</a:t>
            </a:r>
          </a:p>
          <a:p>
            <a:pPr marL="285750" indent="-285750" eaLnBrk="0" fontAlgn="base" hangingPunct="0">
              <a:spcBef>
                <a:spcPct val="0"/>
              </a:spcBef>
              <a:spcAft>
                <a:spcPct val="0"/>
              </a:spcAft>
              <a:buFont typeface="Arial" panose="020B0604020202020204" pitchFamily="34" charset="0"/>
              <a:buChar char="•"/>
            </a:pPr>
            <a:r>
              <a:rPr lang="en-US" altLang="en-US" sz="1400" kern="0" dirty="0">
                <a:solidFill>
                  <a:srgbClr val="233962"/>
                </a:solidFill>
              </a:rPr>
              <a:t>a current and valid photo ID </a:t>
            </a:r>
            <a:endParaRPr lang="en-US" altLang="en-US" sz="1400" kern="0" dirty="0">
              <a:solidFill>
                <a:srgbClr val="233962"/>
              </a:solidFill>
              <a:cs typeface="Calibri"/>
            </a:endParaRPr>
          </a:p>
          <a:p>
            <a:pPr marL="285750" indent="-285750" eaLnBrk="0" fontAlgn="base" hangingPunct="0">
              <a:spcBef>
                <a:spcPct val="0"/>
              </a:spcBef>
              <a:spcAft>
                <a:spcPct val="0"/>
              </a:spcAft>
              <a:buFont typeface="Arial" panose="020B0604020202020204" pitchFamily="34" charset="0"/>
              <a:buChar char="•"/>
            </a:pPr>
            <a:r>
              <a:rPr lang="en-US" altLang="en-US" sz="1400" kern="0" dirty="0">
                <a:solidFill>
                  <a:srgbClr val="233962"/>
                </a:solidFill>
              </a:rPr>
              <a:t>A physical or electronic copy of a current utility bill, bank statement, government check, paycheck, or other government document that contains their address</a:t>
            </a:r>
            <a:endParaRPr lang="en-US" altLang="en-US" sz="1400" kern="0" dirty="0">
              <a:solidFill>
                <a:srgbClr val="233962"/>
              </a:solidFill>
              <a:cs typeface="Calibri"/>
            </a:endParaRPr>
          </a:p>
        </p:txBody>
      </p:sp>
      <p:grpSp>
        <p:nvGrpSpPr>
          <p:cNvPr id="2" name="Group 1">
            <a:extLst>
              <a:ext uri="{FF2B5EF4-FFF2-40B4-BE49-F238E27FC236}">
                <a16:creationId xmlns:a16="http://schemas.microsoft.com/office/drawing/2014/main" id="{34A4BB37-6ECE-6C68-8465-470A2248E6BA}"/>
              </a:ext>
            </a:extLst>
          </p:cNvPr>
          <p:cNvGrpSpPr/>
          <p:nvPr/>
        </p:nvGrpSpPr>
        <p:grpSpPr>
          <a:xfrm>
            <a:off x="2676525" y="5956246"/>
            <a:ext cx="6838950" cy="356295"/>
            <a:chOff x="2676525" y="5956246"/>
            <a:chExt cx="6838950" cy="356295"/>
          </a:xfrm>
        </p:grpSpPr>
        <p:sp>
          <p:nvSpPr>
            <p:cNvPr id="3" name="Rectangle 3">
              <a:extLst>
                <a:ext uri="{FF2B5EF4-FFF2-40B4-BE49-F238E27FC236}">
                  <a16:creationId xmlns:a16="http://schemas.microsoft.com/office/drawing/2014/main" id="{0275BE2C-0784-C598-E723-33B1105C67EB}"/>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 name="Text Box 5">
              <a:extLst>
                <a:ext uri="{FF2B5EF4-FFF2-40B4-BE49-F238E27FC236}">
                  <a16:creationId xmlns:a16="http://schemas.microsoft.com/office/drawing/2014/main" id="{D922BBAD-7CB8-6CBF-CED1-CBC077925717}"/>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|7</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5" name="TextBox 4">
              <a:extLst>
                <a:ext uri="{FF2B5EF4-FFF2-40B4-BE49-F238E27FC236}">
                  <a16:creationId xmlns:a16="http://schemas.microsoft.com/office/drawing/2014/main" id="{B2176789-696C-069F-1DFF-8164AE4E3218}"/>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Voting Reasons</a:t>
              </a:r>
            </a:p>
          </p:txBody>
        </p:sp>
      </p:grpSp>
    </p:spTree>
    <p:custDataLst>
      <p:tags r:id="rId1"/>
    </p:custDataLst>
    <p:extLst>
      <p:ext uri="{BB962C8B-B14F-4D97-AF65-F5344CB8AC3E}">
        <p14:creationId xmlns:p14="http://schemas.microsoft.com/office/powerpoint/2010/main" val="4162260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57" descr="logo_rec_elections_white_white">
            <a:extLst>
              <a:ext uri="{FF2B5EF4-FFF2-40B4-BE49-F238E27FC236}">
                <a16:creationId xmlns:a16="http://schemas.microsoft.com/office/drawing/2014/main" id="{DB45EAA4-5F68-4FD0-BCB9-589953248D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64" y="7644588"/>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04099" y="653649"/>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No record of registration</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sp>
        <p:nvSpPr>
          <p:cNvPr id="19" name="Text Box 7">
            <a:extLst>
              <a:ext uri="{FF2B5EF4-FFF2-40B4-BE49-F238E27FC236}">
                <a16:creationId xmlns:a16="http://schemas.microsoft.com/office/drawing/2014/main" id="{28204A10-A264-47F1-AC2B-F45660BB34B0}"/>
              </a:ext>
            </a:extLst>
          </p:cNvPr>
          <p:cNvSpPr txBox="1">
            <a:spLocks noChangeArrowheads="1"/>
          </p:cNvSpPr>
          <p:nvPr/>
        </p:nvSpPr>
        <p:spPr bwMode="auto">
          <a:xfrm>
            <a:off x="2652315" y="4406050"/>
            <a:ext cx="6736792" cy="94812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lang="en-US" altLang="en-US" sz="1400" dirty="0">
                <a:solidFill>
                  <a:srgbClr val="233962"/>
                </a:solidFill>
                <a:latin typeface="Calibri"/>
                <a:cs typeface="Calibri"/>
              </a:rPr>
              <a:t>After registering, a same-day registrant votes a regular ballot. If the person decides not to vote immediately, the voter registration must still be accepted. The person can return later to an early voting site in that county and cast a ballot, but they </a:t>
            </a:r>
            <a:r>
              <a:rPr lang="en-US" altLang="en-US" sz="1400" b="1" dirty="0">
                <a:solidFill>
                  <a:srgbClr val="233962"/>
                </a:solidFill>
                <a:latin typeface="Calibri"/>
                <a:cs typeface="Calibri"/>
              </a:rPr>
              <a:t>cannot </a:t>
            </a:r>
            <a:r>
              <a:rPr lang="en-US" altLang="en-US" sz="1400" dirty="0">
                <a:solidFill>
                  <a:srgbClr val="233962"/>
                </a:solidFill>
                <a:latin typeface="Calibri"/>
                <a:cs typeface="Calibri"/>
              </a:rPr>
              <a:t>wait to cast their ballot on Election Day. If returning later to vote, they will need to present Photo ID again.</a:t>
            </a: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683809" y="699891"/>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4" name="Text Box 60">
            <a:extLst>
              <a:ext uri="{FF2B5EF4-FFF2-40B4-BE49-F238E27FC236}">
                <a16:creationId xmlns:a16="http://schemas.microsoft.com/office/drawing/2014/main" id="{9E915A10-40EC-4208-BCF2-20EEDF358E73}"/>
              </a:ext>
            </a:extLst>
          </p:cNvPr>
          <p:cNvSpPr txBox="1">
            <a:spLocks noChangeArrowheads="1"/>
          </p:cNvSpPr>
          <p:nvPr/>
        </p:nvSpPr>
        <p:spPr bwMode="auto">
          <a:xfrm>
            <a:off x="2652316" y="1577770"/>
            <a:ext cx="6736792" cy="257529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r>
              <a:rPr lang="en-US" altLang="en-US" sz="1400" kern="0" dirty="0">
                <a:solidFill>
                  <a:srgbClr val="233962"/>
                </a:solidFill>
              </a:rPr>
              <a:t>A person who is qualified to vote can register in person and then vote at an early voting site during the early voting period. The voter must (1) complete a voter registration application, (2) show an acceptable Photo ID, and (3) provide proof of residence. </a:t>
            </a:r>
          </a:p>
          <a:p>
            <a:r>
              <a:rPr lang="en-US" altLang="en-US" sz="1400" b="1" u="sng" kern="0" dirty="0">
                <a:solidFill>
                  <a:srgbClr val="233962"/>
                </a:solidFill>
              </a:rPr>
              <a:t>The voter must be encouraged to provide their phone number and/or email address on the registration form so they can be contacted if needed. Make sure the voter provides an address that can receive mail and includes their apartment or unit number, if applicable.</a:t>
            </a:r>
          </a:p>
          <a:p>
            <a:r>
              <a:rPr lang="en-US" altLang="en-US" sz="1400" kern="0" dirty="0">
                <a:solidFill>
                  <a:srgbClr val="233962"/>
                </a:solidFill>
              </a:rPr>
              <a:t>Proof of residence documents can be </a:t>
            </a:r>
            <a:r>
              <a:rPr lang="en-US" sz="1400" dirty="0">
                <a:solidFill>
                  <a:srgbClr val="233962"/>
                </a:solidFill>
                <a:effectLst/>
              </a:rPr>
              <a:t>any of the following documents that show the voter’s current name </a:t>
            </a:r>
            <a:r>
              <a:rPr lang="en-US" sz="1400" u="sng" dirty="0">
                <a:solidFill>
                  <a:srgbClr val="233962"/>
                </a:solidFill>
                <a:effectLst/>
              </a:rPr>
              <a:t>and</a:t>
            </a:r>
            <a:r>
              <a:rPr lang="en-US" sz="1400" dirty="0">
                <a:solidFill>
                  <a:srgbClr val="233962"/>
                </a:solidFill>
                <a:effectLst/>
              </a:rPr>
              <a:t> current residence address:</a:t>
            </a:r>
          </a:p>
          <a:p>
            <a:pPr lvl="1">
              <a:buFont typeface="Arial" panose="020B0604020202020204" pitchFamily="34" charset="0"/>
              <a:buChar char="•"/>
            </a:pPr>
            <a:r>
              <a:rPr lang="en-US" sz="1400" dirty="0">
                <a:solidFill>
                  <a:srgbClr val="233962"/>
                </a:solidFill>
              </a:rPr>
              <a:t> a North Carolina driver’s license or ID from a government agency; </a:t>
            </a:r>
            <a:endParaRPr lang="en-US" sz="1400" dirty="0">
              <a:solidFill>
                <a:srgbClr val="233962"/>
              </a:solidFill>
              <a:cs typeface="Calibri"/>
            </a:endParaRPr>
          </a:p>
          <a:p>
            <a:pPr lvl="1">
              <a:buFont typeface="Arial" panose="020B0604020202020204" pitchFamily="34" charset="0"/>
              <a:buChar char="•"/>
            </a:pPr>
            <a:r>
              <a:rPr lang="en-US" sz="1400" dirty="0">
                <a:solidFill>
                  <a:srgbClr val="233962"/>
                </a:solidFill>
              </a:rPr>
              <a:t> a current utility bill, bank statement, government check, paycheck, or other government document;</a:t>
            </a:r>
          </a:p>
          <a:p>
            <a:pPr lvl="1">
              <a:buFont typeface="Arial" panose="020B0604020202020204" pitchFamily="34" charset="0"/>
              <a:buChar char="•"/>
            </a:pPr>
            <a:r>
              <a:rPr lang="en-US" sz="1400" dirty="0">
                <a:solidFill>
                  <a:srgbClr val="233962"/>
                </a:solidFill>
                <a:cs typeface="Calibri"/>
              </a:rPr>
              <a:t> a current document issued from the institution (school or local government) that issued the Photo ID being shown by the voter</a:t>
            </a:r>
          </a:p>
        </p:txBody>
      </p:sp>
      <p:sp>
        <p:nvSpPr>
          <p:cNvPr id="16" name="Text Box 7">
            <a:extLst>
              <a:ext uri="{FF2B5EF4-FFF2-40B4-BE49-F238E27FC236}">
                <a16:creationId xmlns:a16="http://schemas.microsoft.com/office/drawing/2014/main" id="{B79E2E1A-44C8-4244-B1A2-63255A6C8C76}"/>
              </a:ext>
            </a:extLst>
          </p:cNvPr>
          <p:cNvSpPr txBox="1">
            <a:spLocks noChangeArrowheads="1"/>
          </p:cNvSpPr>
          <p:nvPr/>
        </p:nvSpPr>
        <p:spPr bwMode="auto">
          <a:xfrm>
            <a:off x="2676525" y="5354175"/>
            <a:ext cx="6736793" cy="46374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233962"/>
                </a:solidFill>
                <a:latin typeface="Calibri" panose="020F0502020204030204" pitchFamily="34" charset="0"/>
              </a:rPr>
              <a:t>The early voting election official must give all same-day registrants a </a:t>
            </a:r>
            <a:r>
              <a:rPr lang="en-US" altLang="en-US" sz="1400" b="1" dirty="0">
                <a:solidFill>
                  <a:srgbClr val="233962"/>
                </a:solidFill>
                <a:latin typeface="Calibri" panose="020F0502020204030204" pitchFamily="34" charset="0"/>
              </a:rPr>
              <a:t>Notice to Same-Day Registrant </a:t>
            </a:r>
            <a:r>
              <a:rPr lang="en-US" altLang="en-US" sz="1400" dirty="0">
                <a:solidFill>
                  <a:srgbClr val="233962"/>
                </a:solidFill>
                <a:latin typeface="Calibri" panose="020F0502020204030204" pitchFamily="34" charset="0"/>
              </a:rPr>
              <a:t>document, and </a:t>
            </a:r>
          </a:p>
        </p:txBody>
      </p:sp>
      <p:sp>
        <p:nvSpPr>
          <p:cNvPr id="2" name="TextBox 1">
            <a:extLst>
              <a:ext uri="{FF2B5EF4-FFF2-40B4-BE49-F238E27FC236}">
                <a16:creationId xmlns:a16="http://schemas.microsoft.com/office/drawing/2014/main" id="{15AEFA2C-A845-4B49-B2A3-2486A7CA3A79}"/>
              </a:ext>
            </a:extLst>
          </p:cNvPr>
          <p:cNvSpPr txBox="1"/>
          <p:nvPr/>
        </p:nvSpPr>
        <p:spPr>
          <a:xfrm>
            <a:off x="3856158" y="1204212"/>
            <a:ext cx="4768077" cy="338554"/>
          </a:xfrm>
          <a:prstGeom prst="rect">
            <a:avLst/>
          </a:prstGeom>
          <a:noFill/>
        </p:spPr>
        <p:txBody>
          <a:bodyPr wrap="square" rtlCol="0">
            <a:spAutoFit/>
          </a:bodyPr>
          <a:lstStyle/>
          <a:p>
            <a:r>
              <a:rPr lang="en-US" sz="1600" b="1" dirty="0">
                <a:solidFill>
                  <a:srgbClr val="233962"/>
                </a:solidFill>
              </a:rPr>
              <a:t>Same-day registration and voting at early voting sites</a:t>
            </a:r>
          </a:p>
        </p:txBody>
      </p:sp>
      <p:grpSp>
        <p:nvGrpSpPr>
          <p:cNvPr id="3" name="Group 2">
            <a:extLst>
              <a:ext uri="{FF2B5EF4-FFF2-40B4-BE49-F238E27FC236}">
                <a16:creationId xmlns:a16="http://schemas.microsoft.com/office/drawing/2014/main" id="{5C80D9FF-3771-8A1F-9483-4F1D9E727F0C}"/>
              </a:ext>
            </a:extLst>
          </p:cNvPr>
          <p:cNvGrpSpPr/>
          <p:nvPr/>
        </p:nvGrpSpPr>
        <p:grpSpPr>
          <a:xfrm>
            <a:off x="2676525" y="5956246"/>
            <a:ext cx="6838950" cy="356295"/>
            <a:chOff x="2676525" y="5956246"/>
            <a:chExt cx="6838950" cy="356295"/>
          </a:xfrm>
        </p:grpSpPr>
        <p:sp>
          <p:nvSpPr>
            <p:cNvPr id="4" name="Rectangle 3">
              <a:extLst>
                <a:ext uri="{FF2B5EF4-FFF2-40B4-BE49-F238E27FC236}">
                  <a16:creationId xmlns:a16="http://schemas.microsoft.com/office/drawing/2014/main" id="{CDE7E29E-2ACA-D77D-42C8-3890F7B1CDA0}"/>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5" name="Text Box 5">
              <a:extLst>
                <a:ext uri="{FF2B5EF4-FFF2-40B4-BE49-F238E27FC236}">
                  <a16:creationId xmlns:a16="http://schemas.microsoft.com/office/drawing/2014/main" id="{14B45616-57F2-C159-EB51-C35D08B61C5B}"/>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|8</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6" name="TextBox 5">
              <a:extLst>
                <a:ext uri="{FF2B5EF4-FFF2-40B4-BE49-F238E27FC236}">
                  <a16:creationId xmlns:a16="http://schemas.microsoft.com/office/drawing/2014/main" id="{E101237D-8151-11CA-A999-CD7B64A31698}"/>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Voting Reasons</a:t>
              </a:r>
            </a:p>
          </p:txBody>
        </p:sp>
      </p:grpSp>
    </p:spTree>
    <p:custDataLst>
      <p:tags r:id="rId1"/>
    </p:custDataLst>
    <p:extLst>
      <p:ext uri="{BB962C8B-B14F-4D97-AF65-F5344CB8AC3E}">
        <p14:creationId xmlns:p14="http://schemas.microsoft.com/office/powerpoint/2010/main" val="2457264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57" descr="logo_rec_elections_white_white">
            <a:extLst>
              <a:ext uri="{FF2B5EF4-FFF2-40B4-BE49-F238E27FC236}">
                <a16:creationId xmlns:a16="http://schemas.microsoft.com/office/drawing/2014/main" id="{DB45EAA4-5F68-4FD0-BCB9-589953248D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64" y="7644588"/>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3" name="Text Box 59">
            <a:extLst>
              <a:ext uri="{FF2B5EF4-FFF2-40B4-BE49-F238E27FC236}">
                <a16:creationId xmlns:a16="http://schemas.microsoft.com/office/drawing/2014/main" id="{89B1A7F3-95BD-4C26-A9FA-70767A1CC411}"/>
              </a:ext>
            </a:extLst>
          </p:cNvPr>
          <p:cNvSpPr txBox="1">
            <a:spLocks noChangeAspect="1" noChangeArrowheads="1"/>
          </p:cNvSpPr>
          <p:nvPr/>
        </p:nvSpPr>
        <p:spPr bwMode="auto">
          <a:xfrm>
            <a:off x="2658621" y="-899362"/>
            <a:ext cx="6874758" cy="4666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800" b="1" i="0" u="none" strike="noStrike" kern="0" cap="none" spc="0" normalizeH="0" baseline="0" noProof="0">
                <a:ln>
                  <a:noFill/>
                </a:ln>
                <a:solidFill>
                  <a:srgbClr val="FFFFFF"/>
                </a:solidFill>
                <a:effectLst/>
                <a:uLnTx/>
                <a:uFillTx/>
                <a:latin typeface="Century Gothic" panose="020B0502020202020204" pitchFamily="34" charset="0"/>
              </a:rPr>
              <a:t>Step 6: Party Affiliation Review</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04099" y="653649"/>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Unreported Moves</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683809" y="699891"/>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6" name="Text Box 7">
            <a:extLst>
              <a:ext uri="{FF2B5EF4-FFF2-40B4-BE49-F238E27FC236}">
                <a16:creationId xmlns:a16="http://schemas.microsoft.com/office/drawing/2014/main" id="{B79E2E1A-44C8-4244-B1A2-63255A6C8C76}"/>
              </a:ext>
            </a:extLst>
          </p:cNvPr>
          <p:cNvSpPr txBox="1">
            <a:spLocks noChangeArrowheads="1"/>
          </p:cNvSpPr>
          <p:nvPr/>
        </p:nvSpPr>
        <p:spPr bwMode="auto">
          <a:xfrm>
            <a:off x="2796586" y="1315767"/>
            <a:ext cx="6736793" cy="46374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lang="en-US" altLang="en-US" sz="1600" b="1" cap="all" dirty="0">
                <a:solidFill>
                  <a:srgbClr val="233962"/>
                </a:solidFill>
                <a:latin typeface="Calibri" panose="020F0502020204030204" pitchFamily="34" charset="0"/>
              </a:rPr>
              <a:t>Moved </a:t>
            </a:r>
            <a:r>
              <a:rPr lang="en-US" altLang="en-US" sz="1600" b="1" u="sng" cap="all" dirty="0">
                <a:solidFill>
                  <a:srgbClr val="233962"/>
                </a:solidFill>
                <a:latin typeface="Calibri" panose="020F0502020204030204" pitchFamily="34" charset="0"/>
              </a:rPr>
              <a:t>30 or more</a:t>
            </a:r>
            <a:r>
              <a:rPr lang="en-US" altLang="en-US" sz="1600" b="1" cap="all" dirty="0">
                <a:solidFill>
                  <a:srgbClr val="233962"/>
                </a:solidFill>
                <a:latin typeface="Calibri" panose="020F0502020204030204" pitchFamily="34" charset="0"/>
              </a:rPr>
              <a:t> days before the election to AN address in county</a:t>
            </a:r>
          </a:p>
        </p:txBody>
      </p:sp>
      <p:sp>
        <p:nvSpPr>
          <p:cNvPr id="20" name="Rectangle 3">
            <a:extLst>
              <a:ext uri="{FF2B5EF4-FFF2-40B4-BE49-F238E27FC236}">
                <a16:creationId xmlns:a16="http://schemas.microsoft.com/office/drawing/2014/main" id="{097A59A1-01CC-46D0-AA74-8F7CFB39388B}"/>
              </a:ext>
            </a:extLst>
          </p:cNvPr>
          <p:cNvSpPr>
            <a:spLocks noChangeArrowheads="1"/>
          </p:cNvSpPr>
          <p:nvPr/>
        </p:nvSpPr>
        <p:spPr bwMode="auto">
          <a:xfrm>
            <a:off x="2748265" y="2088875"/>
            <a:ext cx="6749868" cy="760497"/>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FFFFFF"/>
                </a:solidFill>
                <a:latin typeface="Calibri"/>
                <a:cs typeface="Calibri"/>
              </a:rPr>
              <a:t>During the early voting period, if the voter moved 30 or more days before the date of the election, the voter’s address in the county should be updated and the voter given the ballot style they are eligible to vote based on the updated address.</a:t>
            </a:r>
            <a:endParaRPr lang="en-US" altLang="en-US" sz="2000" i="0" u="none" strike="noStrike" cap="none" normalizeH="0" baseline="0" dirty="0">
              <a:ln>
                <a:noFill/>
              </a:ln>
              <a:solidFill>
                <a:schemeClr val="tx1"/>
              </a:solidFill>
              <a:effectLst/>
              <a:latin typeface="Calibri"/>
              <a:cs typeface="Calibri"/>
            </a:endParaRPr>
          </a:p>
        </p:txBody>
      </p:sp>
      <p:sp>
        <p:nvSpPr>
          <p:cNvPr id="25" name="Rectangle 2">
            <a:extLst>
              <a:ext uri="{FF2B5EF4-FFF2-40B4-BE49-F238E27FC236}">
                <a16:creationId xmlns:a16="http://schemas.microsoft.com/office/drawing/2014/main" id="{86BE6379-24D8-415B-ABC2-9D0D8D0DB4B6}"/>
              </a:ext>
            </a:extLst>
          </p:cNvPr>
          <p:cNvSpPr>
            <a:spLocks noChangeArrowheads="1"/>
          </p:cNvSpPr>
          <p:nvPr/>
        </p:nvSpPr>
        <p:spPr bwMode="auto">
          <a:xfrm>
            <a:off x="2742734" y="1800770"/>
            <a:ext cx="2412362" cy="266589"/>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233962"/>
                </a:solidFill>
                <a:effectLst/>
                <a:latin typeface="Calibri" panose="020F0502020204030204" pitchFamily="34" charset="0"/>
              </a:rPr>
              <a:t>Early Voting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27" name="Rectangle 3">
            <a:extLst>
              <a:ext uri="{FF2B5EF4-FFF2-40B4-BE49-F238E27FC236}">
                <a16:creationId xmlns:a16="http://schemas.microsoft.com/office/drawing/2014/main" id="{1ABA9C4F-242E-45CE-856E-FCFECC9B6FD4}"/>
              </a:ext>
            </a:extLst>
          </p:cNvPr>
          <p:cNvSpPr>
            <a:spLocks noChangeArrowheads="1"/>
          </p:cNvSpPr>
          <p:nvPr/>
        </p:nvSpPr>
        <p:spPr bwMode="auto">
          <a:xfrm>
            <a:off x="2742733" y="3240915"/>
            <a:ext cx="6790645" cy="233269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285750" indent="-285750" eaLnBrk="0" fontAlgn="base" hangingPunct="0">
              <a:spcBef>
                <a:spcPct val="0"/>
              </a:spcBef>
              <a:spcAft>
                <a:spcPct val="0"/>
              </a:spcAft>
              <a:buFont typeface="Arial" panose="020B0604020202020204" pitchFamily="34" charset="0"/>
              <a:buChar char="•"/>
            </a:pPr>
            <a:r>
              <a:rPr lang="en-US" altLang="en-US" sz="1400" dirty="0">
                <a:solidFill>
                  <a:srgbClr val="FFFFFF"/>
                </a:solidFill>
                <a:latin typeface="Calibri"/>
                <a:cs typeface="Calibri"/>
              </a:rPr>
              <a:t>If voter shows up to vote at their </a:t>
            </a:r>
            <a:r>
              <a:rPr lang="en-US" altLang="en-US" sz="1400" b="1" dirty="0">
                <a:solidFill>
                  <a:srgbClr val="FFFFFF"/>
                </a:solidFill>
                <a:latin typeface="Calibri"/>
                <a:cs typeface="Calibri"/>
              </a:rPr>
              <a:t>NEW PRECINCT</a:t>
            </a:r>
            <a:r>
              <a:rPr lang="en-US" altLang="en-US" sz="1400" dirty="0">
                <a:solidFill>
                  <a:srgbClr val="FFFFFF"/>
                </a:solidFill>
                <a:latin typeface="Calibri"/>
                <a:cs typeface="Calibri"/>
              </a:rPr>
              <a:t>, permit the voter to be transferred in and offered a regular ballot if you are able to reach their old (previous) precinct to ensure they have not already voted.  If you are unable to reach their former precinct allow voter to cast a provisional ballot. </a:t>
            </a:r>
            <a:endParaRPr lang="en-US" altLang="en-US" sz="1400" dirty="0">
              <a:solidFill>
                <a:srgbClr val="FFFFFF"/>
              </a:solidFill>
              <a:latin typeface="Calibri" panose="020F0502020204030204" pitchFamily="34" charset="0"/>
            </a:endParaRPr>
          </a:p>
          <a:p>
            <a:pPr marL="285750" lvl="0" indent="-285750" eaLnBrk="0" fontAlgn="base" hangingPunct="0">
              <a:spcBef>
                <a:spcPct val="0"/>
              </a:spcBef>
              <a:spcAft>
                <a:spcPct val="0"/>
              </a:spcAft>
              <a:buFont typeface="Arial" panose="020B0604020202020204" pitchFamily="34" charset="0"/>
              <a:buChar char="•"/>
            </a:pPr>
            <a:r>
              <a:rPr lang="en-US" altLang="en-US" sz="1400" dirty="0">
                <a:solidFill>
                  <a:srgbClr val="FFFFFF"/>
                </a:solidFill>
                <a:latin typeface="Calibri"/>
                <a:cs typeface="Calibri"/>
              </a:rPr>
              <a:t>If voter shows up to vote at their </a:t>
            </a:r>
            <a:r>
              <a:rPr lang="en-US" altLang="en-US" sz="1400" b="1" dirty="0">
                <a:solidFill>
                  <a:srgbClr val="FFFFFF"/>
                </a:solidFill>
                <a:latin typeface="Calibri"/>
                <a:cs typeface="Calibri"/>
              </a:rPr>
              <a:t>OLD PRECINCT</a:t>
            </a:r>
            <a:r>
              <a:rPr lang="en-US" altLang="en-US" sz="1400" dirty="0">
                <a:solidFill>
                  <a:srgbClr val="FFFFFF"/>
                </a:solidFill>
                <a:latin typeface="Calibri"/>
                <a:cs typeface="Calibri"/>
              </a:rPr>
              <a:t>, transfer voter to new precinct or assist voter in casting a provisional ballot.</a:t>
            </a:r>
            <a:endParaRPr lang="en-US" altLang="en-US" sz="1400" dirty="0">
              <a:solidFill>
                <a:srgbClr val="FFFFFF"/>
              </a:solidFill>
              <a:latin typeface="Calibri" panose="020F0502020204030204" pitchFamily="34" charset="0"/>
              <a:cs typeface="Calibri"/>
            </a:endParaRPr>
          </a:p>
          <a:p>
            <a:pPr marL="285750" lvl="0" indent="-285750" eaLnBrk="0" fontAlgn="base" hangingPunct="0">
              <a:spcBef>
                <a:spcPct val="0"/>
              </a:spcBef>
              <a:spcAft>
                <a:spcPct val="0"/>
              </a:spcAft>
              <a:buFont typeface="Arial" panose="020B0604020202020204" pitchFamily="34" charset="0"/>
              <a:buChar char="•"/>
            </a:pPr>
            <a:r>
              <a:rPr lang="en-US" altLang="en-US" sz="1400" dirty="0">
                <a:solidFill>
                  <a:srgbClr val="FFFFFF"/>
                </a:solidFill>
                <a:latin typeface="Calibri"/>
                <a:cs typeface="Calibri"/>
              </a:rPr>
              <a:t>If voter shows up to vote at a </a:t>
            </a:r>
            <a:r>
              <a:rPr lang="en-US" altLang="en-US" sz="1400" b="1" dirty="0">
                <a:solidFill>
                  <a:srgbClr val="FFFFFF"/>
                </a:solidFill>
                <a:latin typeface="Calibri"/>
                <a:cs typeface="Calibri"/>
              </a:rPr>
              <a:t>TRANSFER (CENTRAL) PRECINCT</a:t>
            </a:r>
            <a:r>
              <a:rPr lang="en-US" altLang="en-US" sz="1400" dirty="0">
                <a:solidFill>
                  <a:srgbClr val="FFFFFF"/>
                </a:solidFill>
                <a:latin typeface="Calibri"/>
                <a:cs typeface="Calibri"/>
              </a:rPr>
              <a:t>, receive transferred voter from old precinct and permit voter to cast a regular ballot.</a:t>
            </a:r>
            <a:endParaRPr lang="en-US" altLang="en-US" sz="1400" dirty="0">
              <a:solidFill>
                <a:srgbClr val="FFFFFF"/>
              </a:solidFill>
              <a:latin typeface="Calibri" panose="020F0502020204030204" pitchFamily="34" charset="0"/>
              <a:cs typeface="Calibri"/>
            </a:endParaRPr>
          </a:p>
          <a:p>
            <a:pPr marL="285750" lvl="0" indent="-285750" eaLnBrk="0" fontAlgn="base" hangingPunct="0">
              <a:spcBef>
                <a:spcPct val="0"/>
              </a:spcBef>
              <a:spcAft>
                <a:spcPct val="0"/>
              </a:spcAft>
              <a:buFont typeface="Arial" panose="020B0604020202020204" pitchFamily="34" charset="0"/>
              <a:buChar char="•"/>
            </a:pPr>
            <a:r>
              <a:rPr lang="en-US" altLang="en-US" sz="1400" dirty="0">
                <a:solidFill>
                  <a:srgbClr val="FFFFFF"/>
                </a:solidFill>
                <a:latin typeface="Calibri"/>
                <a:cs typeface="Calibri"/>
              </a:rPr>
              <a:t>If voter with an Unreported Move shows up to vote at a voting site other than one of the sites listed above, the voter may cast a provisional ballot.</a:t>
            </a:r>
            <a:endParaRPr lang="en-US" altLang="en-US" sz="1400" dirty="0">
              <a:solidFill>
                <a:srgbClr val="FFFFFF"/>
              </a:solidFill>
              <a:latin typeface="Calibri" panose="020F0502020204030204" pitchFamily="34" charset="0"/>
              <a:cs typeface="Calibri"/>
            </a:endParaRPr>
          </a:p>
          <a:p>
            <a:pPr lvl="0" eaLnBrk="0" fontAlgn="base" hangingPunct="0">
              <a:spcBef>
                <a:spcPct val="0"/>
              </a:spcBef>
              <a:spcAft>
                <a:spcPct val="0"/>
              </a:spcAft>
            </a:pPr>
            <a:endParaRPr lang="en-US" altLang="en-US" sz="1400" dirty="0">
              <a:solidFill>
                <a:srgbClr val="FFFFFF"/>
              </a:solidFill>
              <a:latin typeface="Calibri" panose="020F0502020204030204" pitchFamily="34" charset="0"/>
            </a:endParaRPr>
          </a:p>
        </p:txBody>
      </p:sp>
      <p:sp>
        <p:nvSpPr>
          <p:cNvPr id="28" name="Rectangle 2">
            <a:extLst>
              <a:ext uri="{FF2B5EF4-FFF2-40B4-BE49-F238E27FC236}">
                <a16:creationId xmlns:a16="http://schemas.microsoft.com/office/drawing/2014/main" id="{C7C1A617-ED48-43D4-9256-C36AAE9B5863}"/>
              </a:ext>
            </a:extLst>
          </p:cNvPr>
          <p:cNvSpPr>
            <a:spLocks noChangeArrowheads="1"/>
          </p:cNvSpPr>
          <p:nvPr/>
        </p:nvSpPr>
        <p:spPr bwMode="auto">
          <a:xfrm>
            <a:off x="2737203" y="2952810"/>
            <a:ext cx="2412362" cy="266589"/>
          </a:xfrm>
          <a:prstGeom prst="rect">
            <a:avLst/>
          </a:prstGeom>
          <a:solidFill>
            <a:srgbClr val="A0191D"/>
          </a:solidFill>
          <a:ln>
            <a:noFill/>
          </a:ln>
          <a:effec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bg1"/>
                </a:solidFill>
                <a:effectLst/>
                <a:latin typeface="Calibri" panose="020F0502020204030204" pitchFamily="34" charset="0"/>
              </a:rPr>
              <a:t>Election Day</a:t>
            </a:r>
            <a:endParaRPr kumimoji="0" lang="en-US" altLang="en-US" sz="2000" b="0" i="0" u="none" strike="noStrike" cap="none" normalizeH="0" baseline="0">
              <a:ln>
                <a:noFill/>
              </a:ln>
              <a:solidFill>
                <a:schemeClr val="bg1"/>
              </a:solidFill>
              <a:effectLst/>
              <a:latin typeface="Arial" panose="020B0604020202020204" pitchFamily="34" charset="0"/>
            </a:endParaRPr>
          </a:p>
        </p:txBody>
      </p:sp>
      <p:grpSp>
        <p:nvGrpSpPr>
          <p:cNvPr id="2" name="Group 1">
            <a:extLst>
              <a:ext uri="{FF2B5EF4-FFF2-40B4-BE49-F238E27FC236}">
                <a16:creationId xmlns:a16="http://schemas.microsoft.com/office/drawing/2014/main" id="{6B38CA5A-3413-004D-E2E3-152302739EF3}"/>
              </a:ext>
            </a:extLst>
          </p:cNvPr>
          <p:cNvGrpSpPr/>
          <p:nvPr/>
        </p:nvGrpSpPr>
        <p:grpSpPr>
          <a:xfrm>
            <a:off x="2676525" y="5956246"/>
            <a:ext cx="6838950" cy="356295"/>
            <a:chOff x="2676525" y="5956246"/>
            <a:chExt cx="6838950" cy="356295"/>
          </a:xfrm>
        </p:grpSpPr>
        <p:sp>
          <p:nvSpPr>
            <p:cNvPr id="3" name="Rectangle 3">
              <a:extLst>
                <a:ext uri="{FF2B5EF4-FFF2-40B4-BE49-F238E27FC236}">
                  <a16:creationId xmlns:a16="http://schemas.microsoft.com/office/drawing/2014/main" id="{E922FA27-7DA0-7783-0B4A-39308ADFE766}"/>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 name="Text Box 5">
              <a:extLst>
                <a:ext uri="{FF2B5EF4-FFF2-40B4-BE49-F238E27FC236}">
                  <a16:creationId xmlns:a16="http://schemas.microsoft.com/office/drawing/2014/main" id="{D77DF764-ECDF-17A1-92EC-B220BB8DAE01}"/>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|9</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5" name="TextBox 4">
              <a:extLst>
                <a:ext uri="{FF2B5EF4-FFF2-40B4-BE49-F238E27FC236}">
                  <a16:creationId xmlns:a16="http://schemas.microsoft.com/office/drawing/2014/main" id="{FBC14D59-0587-758F-43DE-7FB672F411A9}"/>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Voting Reasons</a:t>
              </a:r>
            </a:p>
          </p:txBody>
        </p:sp>
      </p:grpSp>
    </p:spTree>
    <p:custDataLst>
      <p:tags r:id="rId1"/>
    </p:custDataLst>
    <p:extLst>
      <p:ext uri="{BB962C8B-B14F-4D97-AF65-F5344CB8AC3E}">
        <p14:creationId xmlns:p14="http://schemas.microsoft.com/office/powerpoint/2010/main" val="19475545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57" descr="logo_rec_elections_white_white">
            <a:extLst>
              <a:ext uri="{FF2B5EF4-FFF2-40B4-BE49-F238E27FC236}">
                <a16:creationId xmlns:a16="http://schemas.microsoft.com/office/drawing/2014/main" id="{DB45EAA4-5F68-4FD0-BCB9-589953248D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64" y="7644588"/>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3" name="Text Box 59">
            <a:extLst>
              <a:ext uri="{FF2B5EF4-FFF2-40B4-BE49-F238E27FC236}">
                <a16:creationId xmlns:a16="http://schemas.microsoft.com/office/drawing/2014/main" id="{89B1A7F3-95BD-4C26-A9FA-70767A1CC411}"/>
              </a:ext>
            </a:extLst>
          </p:cNvPr>
          <p:cNvSpPr txBox="1">
            <a:spLocks noChangeAspect="1" noChangeArrowheads="1"/>
          </p:cNvSpPr>
          <p:nvPr/>
        </p:nvSpPr>
        <p:spPr bwMode="auto">
          <a:xfrm>
            <a:off x="2658621" y="-899362"/>
            <a:ext cx="6874758" cy="4666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800" b="1" i="0" u="none" strike="noStrike" kern="0" cap="none" spc="0" normalizeH="0" baseline="0" noProof="0">
                <a:ln>
                  <a:noFill/>
                </a:ln>
                <a:solidFill>
                  <a:srgbClr val="FFFFFF"/>
                </a:solidFill>
                <a:effectLst/>
                <a:uLnTx/>
                <a:uFillTx/>
                <a:latin typeface="Century Gothic" panose="020B0502020202020204" pitchFamily="34" charset="0"/>
              </a:rPr>
              <a:t>Step 6: Party Affiliation Review</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04099" y="653649"/>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Unreported Moves</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683809" y="699891"/>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6" name="Text Box 7">
            <a:extLst>
              <a:ext uri="{FF2B5EF4-FFF2-40B4-BE49-F238E27FC236}">
                <a16:creationId xmlns:a16="http://schemas.microsoft.com/office/drawing/2014/main" id="{B79E2E1A-44C8-4244-B1A2-63255A6C8C76}"/>
              </a:ext>
            </a:extLst>
          </p:cNvPr>
          <p:cNvSpPr txBox="1">
            <a:spLocks noChangeArrowheads="1"/>
          </p:cNvSpPr>
          <p:nvPr/>
        </p:nvSpPr>
        <p:spPr bwMode="auto">
          <a:xfrm>
            <a:off x="2796586" y="1315767"/>
            <a:ext cx="6736793" cy="46374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lang="en-US" altLang="en-US" sz="1600" b="1" cap="all">
                <a:solidFill>
                  <a:srgbClr val="233962"/>
                </a:solidFill>
                <a:latin typeface="Calibri"/>
                <a:cs typeface="Calibri"/>
              </a:rPr>
              <a:t>Moved </a:t>
            </a:r>
            <a:r>
              <a:rPr lang="en-US" altLang="en-US" sz="1600" b="1" u="sng" cap="all">
                <a:solidFill>
                  <a:srgbClr val="233962"/>
                </a:solidFill>
                <a:latin typeface="Calibri"/>
                <a:cs typeface="Calibri"/>
              </a:rPr>
              <a:t>less than 30 </a:t>
            </a:r>
            <a:r>
              <a:rPr lang="en-US" altLang="en-US" sz="1600" b="1" cap="all">
                <a:solidFill>
                  <a:srgbClr val="233962"/>
                </a:solidFill>
                <a:latin typeface="Calibri"/>
                <a:cs typeface="Calibri"/>
              </a:rPr>
              <a:t>days to address within county</a:t>
            </a:r>
          </a:p>
        </p:txBody>
      </p:sp>
      <p:sp>
        <p:nvSpPr>
          <p:cNvPr id="20" name="Rectangle 3">
            <a:extLst>
              <a:ext uri="{FF2B5EF4-FFF2-40B4-BE49-F238E27FC236}">
                <a16:creationId xmlns:a16="http://schemas.microsoft.com/office/drawing/2014/main" id="{097A59A1-01CC-46D0-AA74-8F7CFB39388B}"/>
              </a:ext>
            </a:extLst>
          </p:cNvPr>
          <p:cNvSpPr>
            <a:spLocks noChangeArrowheads="1"/>
          </p:cNvSpPr>
          <p:nvPr/>
        </p:nvSpPr>
        <p:spPr bwMode="auto">
          <a:xfrm>
            <a:off x="2748265" y="2260999"/>
            <a:ext cx="6749868" cy="955908"/>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FFFFFF"/>
                </a:solidFill>
                <a:latin typeface="Calibri"/>
                <a:cs typeface="Calibri"/>
              </a:rPr>
              <a:t>During the early voting period, if the voter moved less than 30 days from the date of the election, the voter’s address should not be updated. The voter should be issued both a ballot based on their previous address in the county and a voter registration form to update their address in the county for future elections.</a:t>
            </a:r>
            <a:endParaRPr lang="en-US" altLang="en-US" sz="2000" i="0" u="none" strike="noStrike" cap="none" normalizeH="0" baseline="0" dirty="0">
              <a:ln>
                <a:noFill/>
              </a:ln>
              <a:solidFill>
                <a:schemeClr val="tx1"/>
              </a:solidFill>
              <a:effectLst/>
              <a:latin typeface="Calibri"/>
              <a:cs typeface="Calibri"/>
            </a:endParaRPr>
          </a:p>
        </p:txBody>
      </p:sp>
      <p:sp>
        <p:nvSpPr>
          <p:cNvPr id="25" name="Rectangle 2">
            <a:extLst>
              <a:ext uri="{FF2B5EF4-FFF2-40B4-BE49-F238E27FC236}">
                <a16:creationId xmlns:a16="http://schemas.microsoft.com/office/drawing/2014/main" id="{86BE6379-24D8-415B-ABC2-9D0D8D0DB4B6}"/>
              </a:ext>
            </a:extLst>
          </p:cNvPr>
          <p:cNvSpPr>
            <a:spLocks noChangeArrowheads="1"/>
          </p:cNvSpPr>
          <p:nvPr/>
        </p:nvSpPr>
        <p:spPr bwMode="auto">
          <a:xfrm>
            <a:off x="2742734" y="1994410"/>
            <a:ext cx="2412362" cy="266589"/>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sz="1400" b="1" dirty="0">
                <a:solidFill>
                  <a:srgbClr val="233962"/>
                </a:solidFill>
                <a:latin typeface="Calibri" panose="020F0502020204030204" pitchFamily="34" charset="0"/>
              </a:rPr>
              <a:t>Early Voting</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27" name="Rectangle 3">
            <a:extLst>
              <a:ext uri="{FF2B5EF4-FFF2-40B4-BE49-F238E27FC236}">
                <a16:creationId xmlns:a16="http://schemas.microsoft.com/office/drawing/2014/main" id="{1ABA9C4F-242E-45CE-856E-FCFECC9B6FD4}"/>
              </a:ext>
            </a:extLst>
          </p:cNvPr>
          <p:cNvSpPr>
            <a:spLocks noChangeArrowheads="1"/>
          </p:cNvSpPr>
          <p:nvPr/>
        </p:nvSpPr>
        <p:spPr bwMode="auto">
          <a:xfrm>
            <a:off x="2742734" y="3681978"/>
            <a:ext cx="6749868" cy="1458999"/>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FFFFFF"/>
                </a:solidFill>
                <a:latin typeface="Calibri" panose="020F0502020204030204" pitchFamily="34" charset="0"/>
              </a:rPr>
              <a:t>On Election Day, the voter’s proper precinct is based on their previous address. If the voter shows up to vote at the polling place for the precinct based on their previous address, they should be issued a regular ballot. The voter should be given a voter registration update form to update their address in the county for future elections. If the voter shows up to vote at any other polling site, they should be referred to their proper voting site or to the Help Station to vote a provisional ballot.</a:t>
            </a:r>
          </a:p>
        </p:txBody>
      </p:sp>
      <p:sp>
        <p:nvSpPr>
          <p:cNvPr id="28" name="Rectangle 2">
            <a:extLst>
              <a:ext uri="{FF2B5EF4-FFF2-40B4-BE49-F238E27FC236}">
                <a16:creationId xmlns:a16="http://schemas.microsoft.com/office/drawing/2014/main" id="{C7C1A617-ED48-43D4-9256-C36AAE9B5863}"/>
              </a:ext>
            </a:extLst>
          </p:cNvPr>
          <p:cNvSpPr>
            <a:spLocks noChangeArrowheads="1"/>
          </p:cNvSpPr>
          <p:nvPr/>
        </p:nvSpPr>
        <p:spPr bwMode="auto">
          <a:xfrm>
            <a:off x="2737203" y="3415389"/>
            <a:ext cx="2412362" cy="266589"/>
          </a:xfrm>
          <a:prstGeom prst="rect">
            <a:avLst/>
          </a:prstGeom>
          <a:solidFill>
            <a:srgbClr val="A0191D"/>
          </a:solidFill>
          <a:ln>
            <a:noFill/>
          </a:ln>
          <a:effec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bg1"/>
                </a:solidFill>
                <a:effectLst/>
                <a:latin typeface="Calibri" panose="020F0502020204030204" pitchFamily="34" charset="0"/>
              </a:rPr>
              <a:t>Election Day</a:t>
            </a:r>
            <a:endParaRPr kumimoji="0" lang="en-US" altLang="en-US" sz="2000" b="0" i="0" u="none" strike="noStrike" cap="none" normalizeH="0" baseline="0">
              <a:ln>
                <a:noFill/>
              </a:ln>
              <a:solidFill>
                <a:schemeClr val="bg1"/>
              </a:solidFill>
              <a:effectLst/>
              <a:latin typeface="Arial" panose="020B0604020202020204" pitchFamily="34" charset="0"/>
            </a:endParaRPr>
          </a:p>
        </p:txBody>
      </p:sp>
      <p:grpSp>
        <p:nvGrpSpPr>
          <p:cNvPr id="2" name="Group 1">
            <a:extLst>
              <a:ext uri="{FF2B5EF4-FFF2-40B4-BE49-F238E27FC236}">
                <a16:creationId xmlns:a16="http://schemas.microsoft.com/office/drawing/2014/main" id="{BAA3E7C4-3D3B-FDF6-BCC2-F7E90432F3E2}"/>
              </a:ext>
            </a:extLst>
          </p:cNvPr>
          <p:cNvGrpSpPr/>
          <p:nvPr/>
        </p:nvGrpSpPr>
        <p:grpSpPr>
          <a:xfrm>
            <a:off x="2676525" y="5956246"/>
            <a:ext cx="6838950" cy="356295"/>
            <a:chOff x="2676525" y="5956246"/>
            <a:chExt cx="6838950" cy="356295"/>
          </a:xfrm>
        </p:grpSpPr>
        <p:sp>
          <p:nvSpPr>
            <p:cNvPr id="3" name="Rectangle 3">
              <a:extLst>
                <a:ext uri="{FF2B5EF4-FFF2-40B4-BE49-F238E27FC236}">
                  <a16:creationId xmlns:a16="http://schemas.microsoft.com/office/drawing/2014/main" id="{AA48FD77-D584-E994-6364-E23D13666047}"/>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 name="Text Box 5">
              <a:extLst>
                <a:ext uri="{FF2B5EF4-FFF2-40B4-BE49-F238E27FC236}">
                  <a16:creationId xmlns:a16="http://schemas.microsoft.com/office/drawing/2014/main" id="{657B5102-8A08-7F96-A1D6-583B0B593AFE}"/>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|10</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5" name="TextBox 4">
              <a:extLst>
                <a:ext uri="{FF2B5EF4-FFF2-40B4-BE49-F238E27FC236}">
                  <a16:creationId xmlns:a16="http://schemas.microsoft.com/office/drawing/2014/main" id="{8F768E03-0CA1-FA05-B6D0-C1F077E40CAB}"/>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Voting Reasons</a:t>
              </a:r>
            </a:p>
          </p:txBody>
        </p:sp>
      </p:grpSp>
    </p:spTree>
    <p:custDataLst>
      <p:tags r:id="rId1"/>
    </p:custDataLst>
    <p:extLst>
      <p:ext uri="{BB962C8B-B14F-4D97-AF65-F5344CB8AC3E}">
        <p14:creationId xmlns:p14="http://schemas.microsoft.com/office/powerpoint/2010/main" val="1330273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57" descr="logo_rec_elections_white_white">
            <a:extLst>
              <a:ext uri="{FF2B5EF4-FFF2-40B4-BE49-F238E27FC236}">
                <a16:creationId xmlns:a16="http://schemas.microsoft.com/office/drawing/2014/main" id="{DB45EAA4-5F68-4FD0-BCB9-589953248D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64" y="7644588"/>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3" name="Text Box 59">
            <a:extLst>
              <a:ext uri="{FF2B5EF4-FFF2-40B4-BE49-F238E27FC236}">
                <a16:creationId xmlns:a16="http://schemas.microsoft.com/office/drawing/2014/main" id="{89B1A7F3-95BD-4C26-A9FA-70767A1CC411}"/>
              </a:ext>
            </a:extLst>
          </p:cNvPr>
          <p:cNvSpPr txBox="1">
            <a:spLocks noChangeAspect="1" noChangeArrowheads="1"/>
          </p:cNvSpPr>
          <p:nvPr/>
        </p:nvSpPr>
        <p:spPr bwMode="auto">
          <a:xfrm>
            <a:off x="2658621" y="-899362"/>
            <a:ext cx="6874758" cy="4666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800" b="1" i="0" u="none" strike="noStrike" kern="0" cap="none" spc="0" normalizeH="0" baseline="0" noProof="0">
                <a:ln>
                  <a:noFill/>
                </a:ln>
                <a:solidFill>
                  <a:srgbClr val="FFFFFF"/>
                </a:solidFill>
                <a:effectLst/>
                <a:uLnTx/>
                <a:uFillTx/>
                <a:latin typeface="Century Gothic" panose="020B0502020202020204" pitchFamily="34" charset="0"/>
              </a:rPr>
              <a:t>Step 6: Party Affiliation Review</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04099" y="653649"/>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Unreported Moves</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683809" y="699891"/>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6" name="Text Box 7">
            <a:extLst>
              <a:ext uri="{FF2B5EF4-FFF2-40B4-BE49-F238E27FC236}">
                <a16:creationId xmlns:a16="http://schemas.microsoft.com/office/drawing/2014/main" id="{B79E2E1A-44C8-4244-B1A2-63255A6C8C76}"/>
              </a:ext>
            </a:extLst>
          </p:cNvPr>
          <p:cNvSpPr txBox="1">
            <a:spLocks noChangeArrowheads="1"/>
          </p:cNvSpPr>
          <p:nvPr/>
        </p:nvSpPr>
        <p:spPr bwMode="auto">
          <a:xfrm>
            <a:off x="2796586" y="1315767"/>
            <a:ext cx="6736793" cy="46374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lang="en-US" altLang="en-US" sz="1600" b="1" cap="all">
                <a:solidFill>
                  <a:srgbClr val="233962"/>
                </a:solidFill>
                <a:latin typeface="Calibri" panose="020F0502020204030204" pitchFamily="34" charset="0"/>
              </a:rPr>
              <a:t>Moved to address in </a:t>
            </a:r>
            <a:r>
              <a:rPr lang="en-US" altLang="en-US" sz="1600" b="1" u="sng" cap="all">
                <a:solidFill>
                  <a:srgbClr val="233962"/>
                </a:solidFill>
                <a:latin typeface="Calibri" panose="020F0502020204030204" pitchFamily="34" charset="0"/>
              </a:rPr>
              <a:t>another county</a:t>
            </a:r>
          </a:p>
        </p:txBody>
      </p:sp>
      <p:sp>
        <p:nvSpPr>
          <p:cNvPr id="20" name="Rectangle 3">
            <a:extLst>
              <a:ext uri="{FF2B5EF4-FFF2-40B4-BE49-F238E27FC236}">
                <a16:creationId xmlns:a16="http://schemas.microsoft.com/office/drawing/2014/main" id="{097A59A1-01CC-46D0-AA74-8F7CFB39388B}"/>
              </a:ext>
            </a:extLst>
          </p:cNvPr>
          <p:cNvSpPr>
            <a:spLocks noChangeArrowheads="1"/>
          </p:cNvSpPr>
          <p:nvPr/>
        </p:nvSpPr>
        <p:spPr bwMode="auto">
          <a:xfrm>
            <a:off x="2748265" y="2260999"/>
            <a:ext cx="6749868" cy="955908"/>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lang="en-US" altLang="en-US" sz="1400" dirty="0">
                <a:solidFill>
                  <a:srgbClr val="FFFFFF"/>
                </a:solidFill>
                <a:latin typeface="Calibri"/>
                <a:cs typeface="Calibri"/>
              </a:rPr>
              <a:t>Regardless of whether the voter is showing up to vote during the early voting period or on Election Day, the voter is no longer qualified to vote in the county if they moved to another county more than 30 days before the election. If the voter insists on voting, the voter should be referred to the Help Station and offered a provisional ballot.</a:t>
            </a:r>
            <a:endParaRPr kumimoji="0" lang="en-US" altLang="en-US" sz="2000" i="0" u="none" strike="noStrike" cap="none" normalizeH="0" baseline="0" dirty="0">
              <a:ln>
                <a:noFill/>
              </a:ln>
              <a:solidFill>
                <a:schemeClr val="tx1"/>
              </a:solidFill>
              <a:effectLst/>
              <a:latin typeface="Calibri"/>
              <a:cs typeface="Calibri"/>
            </a:endParaRPr>
          </a:p>
        </p:txBody>
      </p:sp>
      <p:sp>
        <p:nvSpPr>
          <p:cNvPr id="25" name="Rectangle 2">
            <a:extLst>
              <a:ext uri="{FF2B5EF4-FFF2-40B4-BE49-F238E27FC236}">
                <a16:creationId xmlns:a16="http://schemas.microsoft.com/office/drawing/2014/main" id="{86BE6379-24D8-415B-ABC2-9D0D8D0DB4B6}"/>
              </a:ext>
            </a:extLst>
          </p:cNvPr>
          <p:cNvSpPr>
            <a:spLocks noChangeArrowheads="1"/>
          </p:cNvSpPr>
          <p:nvPr/>
        </p:nvSpPr>
        <p:spPr bwMode="auto">
          <a:xfrm>
            <a:off x="2742734" y="1994410"/>
            <a:ext cx="2412362" cy="266589"/>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rgbClr val="233962"/>
                </a:solidFill>
                <a:effectLst/>
                <a:latin typeface="Calibri" panose="020F0502020204030204" pitchFamily="34" charset="0"/>
              </a:rPr>
              <a:t>Moved More than 30 Days</a:t>
            </a:r>
            <a:endParaRPr kumimoji="0" lang="en-US" altLang="en-US" sz="2000" b="0" i="0" u="none" strike="noStrike" cap="none" normalizeH="0" baseline="0">
              <a:ln>
                <a:noFill/>
              </a:ln>
              <a:solidFill>
                <a:schemeClr val="tx1"/>
              </a:solidFill>
              <a:effectLst/>
              <a:latin typeface="Arial" panose="020B0604020202020204" pitchFamily="34" charset="0"/>
            </a:endParaRPr>
          </a:p>
        </p:txBody>
      </p:sp>
      <p:sp>
        <p:nvSpPr>
          <p:cNvPr id="27" name="Rectangle 3">
            <a:extLst>
              <a:ext uri="{FF2B5EF4-FFF2-40B4-BE49-F238E27FC236}">
                <a16:creationId xmlns:a16="http://schemas.microsoft.com/office/drawing/2014/main" id="{1ABA9C4F-242E-45CE-856E-FCFECC9B6FD4}"/>
              </a:ext>
            </a:extLst>
          </p:cNvPr>
          <p:cNvSpPr>
            <a:spLocks noChangeArrowheads="1"/>
          </p:cNvSpPr>
          <p:nvPr/>
        </p:nvSpPr>
        <p:spPr bwMode="auto">
          <a:xfrm>
            <a:off x="2742734" y="3867507"/>
            <a:ext cx="6749868" cy="948694"/>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FFFFFF"/>
                </a:solidFill>
                <a:latin typeface="Calibri" panose="020F0502020204030204" pitchFamily="34" charset="0"/>
              </a:rPr>
              <a:t>The voter’s proper precinct is still based on their previous address. The voter is still eligible to vote a regular ballot at the voting site based on their previous address. Inform the voter that they should register to vote in their new county for purposes of future elections.</a:t>
            </a:r>
          </a:p>
        </p:txBody>
      </p:sp>
      <p:sp>
        <p:nvSpPr>
          <p:cNvPr id="28" name="Rectangle 2">
            <a:extLst>
              <a:ext uri="{FF2B5EF4-FFF2-40B4-BE49-F238E27FC236}">
                <a16:creationId xmlns:a16="http://schemas.microsoft.com/office/drawing/2014/main" id="{C7C1A617-ED48-43D4-9256-C36AAE9B5863}"/>
              </a:ext>
            </a:extLst>
          </p:cNvPr>
          <p:cNvSpPr>
            <a:spLocks noChangeArrowheads="1"/>
          </p:cNvSpPr>
          <p:nvPr/>
        </p:nvSpPr>
        <p:spPr bwMode="auto">
          <a:xfrm>
            <a:off x="2737203" y="3600917"/>
            <a:ext cx="2412362" cy="266589"/>
          </a:xfrm>
          <a:prstGeom prst="rect">
            <a:avLst/>
          </a:prstGeom>
          <a:solidFill>
            <a:srgbClr val="A0191D"/>
          </a:solidFill>
          <a:ln>
            <a:noFill/>
          </a:ln>
          <a:effec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chemeClr val="bg1"/>
                </a:solidFill>
                <a:effectLst/>
                <a:latin typeface="Calibri" panose="020F0502020204030204" pitchFamily="34" charset="0"/>
              </a:rPr>
              <a:t>Moved Less than 30 Days</a:t>
            </a:r>
            <a:endParaRPr kumimoji="0" lang="en-US" altLang="en-US" sz="2000" b="0" i="0" u="none" strike="noStrike" cap="none" normalizeH="0" baseline="0">
              <a:ln>
                <a:noFill/>
              </a:ln>
              <a:solidFill>
                <a:schemeClr val="bg1"/>
              </a:solidFill>
              <a:effectLst/>
              <a:latin typeface="Arial" panose="020B0604020202020204" pitchFamily="34" charset="0"/>
            </a:endParaRPr>
          </a:p>
        </p:txBody>
      </p:sp>
      <p:grpSp>
        <p:nvGrpSpPr>
          <p:cNvPr id="2" name="Group 1">
            <a:extLst>
              <a:ext uri="{FF2B5EF4-FFF2-40B4-BE49-F238E27FC236}">
                <a16:creationId xmlns:a16="http://schemas.microsoft.com/office/drawing/2014/main" id="{2AE74BC0-CA15-A8F9-8278-7DE147A4913D}"/>
              </a:ext>
            </a:extLst>
          </p:cNvPr>
          <p:cNvGrpSpPr/>
          <p:nvPr/>
        </p:nvGrpSpPr>
        <p:grpSpPr>
          <a:xfrm>
            <a:off x="2676525" y="5956246"/>
            <a:ext cx="6838950" cy="356295"/>
            <a:chOff x="2676525" y="5956246"/>
            <a:chExt cx="6838950" cy="356295"/>
          </a:xfrm>
        </p:grpSpPr>
        <p:sp>
          <p:nvSpPr>
            <p:cNvPr id="3" name="Rectangle 3">
              <a:extLst>
                <a:ext uri="{FF2B5EF4-FFF2-40B4-BE49-F238E27FC236}">
                  <a16:creationId xmlns:a16="http://schemas.microsoft.com/office/drawing/2014/main" id="{B9C88376-A7B6-F3E7-E463-0609A725E146}"/>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 name="Text Box 5">
              <a:extLst>
                <a:ext uri="{FF2B5EF4-FFF2-40B4-BE49-F238E27FC236}">
                  <a16:creationId xmlns:a16="http://schemas.microsoft.com/office/drawing/2014/main" id="{69D25CCC-F0EC-94B6-9EE2-92DA38198274}"/>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|11</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5" name="TextBox 4">
              <a:extLst>
                <a:ext uri="{FF2B5EF4-FFF2-40B4-BE49-F238E27FC236}">
                  <a16:creationId xmlns:a16="http://schemas.microsoft.com/office/drawing/2014/main" id="{C7468C3C-563D-01F0-7F06-7151D02B5039}"/>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Voting Reasons</a:t>
              </a:r>
            </a:p>
          </p:txBody>
        </p:sp>
      </p:grpSp>
    </p:spTree>
    <p:custDataLst>
      <p:tags r:id="rId1"/>
    </p:custDataLst>
    <p:extLst>
      <p:ext uri="{BB962C8B-B14F-4D97-AF65-F5344CB8AC3E}">
        <p14:creationId xmlns:p14="http://schemas.microsoft.com/office/powerpoint/2010/main" val="2558444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6">
            <a:extLst>
              <a:ext uri="{FF2B5EF4-FFF2-40B4-BE49-F238E27FC236}">
                <a16:creationId xmlns:a16="http://schemas.microsoft.com/office/drawing/2014/main" id="{602E18F8-FC1E-42AF-BC4A-21AC335CA496}"/>
              </a:ext>
            </a:extLst>
          </p:cNvPr>
          <p:cNvSpPr>
            <a:spLocks noChangeArrowheads="1"/>
          </p:cNvSpPr>
          <p:nvPr/>
        </p:nvSpPr>
        <p:spPr bwMode="auto">
          <a:xfrm>
            <a:off x="2693864" y="5859677"/>
            <a:ext cx="6839515" cy="34751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pic>
        <p:nvPicPr>
          <p:cNvPr id="11" name="Picture 57" descr="logo_rec_elections_white_white">
            <a:extLst>
              <a:ext uri="{FF2B5EF4-FFF2-40B4-BE49-F238E27FC236}">
                <a16:creationId xmlns:a16="http://schemas.microsoft.com/office/drawing/2014/main" id="{DB45EAA4-5F68-4FD0-BCB9-589953248D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64" y="7644588"/>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2" name="Text Box 58">
            <a:extLst>
              <a:ext uri="{FF2B5EF4-FFF2-40B4-BE49-F238E27FC236}">
                <a16:creationId xmlns:a16="http://schemas.microsoft.com/office/drawing/2014/main" id="{15C8901E-FA6D-4FC6-99FB-18141E13105C}"/>
              </a:ext>
            </a:extLst>
          </p:cNvPr>
          <p:cNvSpPr txBox="1">
            <a:spLocks noChangeArrowheads="1"/>
          </p:cNvSpPr>
          <p:nvPr/>
        </p:nvSpPr>
        <p:spPr bwMode="auto">
          <a:xfrm>
            <a:off x="3856159" y="5850862"/>
            <a:ext cx="5644978" cy="356326"/>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r" eaLnBrk="0" fontAlgn="base" hangingPunct="0">
              <a:spcBef>
                <a:spcPct val="0"/>
              </a:spcBef>
              <a:spcAft>
                <a:spcPct val="0"/>
              </a:spcAft>
            </a:pPr>
            <a:r>
              <a:rPr lang="en-US" altLang="en-US" sz="1000" b="1" kern="0" dirty="0">
                <a:solidFill>
                  <a:srgbClr val="FFFFFF"/>
                </a:solidFill>
                <a:latin typeface="Century Gothic" panose="020B0502020202020204" pitchFamily="34" charset="0"/>
              </a:rPr>
              <a:t>Help Station | 12</a:t>
            </a:r>
          </a:p>
        </p:txBody>
      </p:sp>
      <p:sp>
        <p:nvSpPr>
          <p:cNvPr id="13" name="Text Box 59">
            <a:extLst>
              <a:ext uri="{FF2B5EF4-FFF2-40B4-BE49-F238E27FC236}">
                <a16:creationId xmlns:a16="http://schemas.microsoft.com/office/drawing/2014/main" id="{89B1A7F3-95BD-4C26-A9FA-70767A1CC411}"/>
              </a:ext>
            </a:extLst>
          </p:cNvPr>
          <p:cNvSpPr txBox="1">
            <a:spLocks noChangeAspect="1" noChangeArrowheads="1"/>
          </p:cNvSpPr>
          <p:nvPr/>
        </p:nvSpPr>
        <p:spPr bwMode="auto">
          <a:xfrm>
            <a:off x="2658621" y="-899362"/>
            <a:ext cx="6874758" cy="4666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800" b="1" i="0" u="none" strike="noStrike" kern="0" cap="none" spc="0" normalizeH="0" baseline="0" noProof="0">
                <a:ln>
                  <a:noFill/>
                </a:ln>
                <a:solidFill>
                  <a:srgbClr val="FFFFFF"/>
                </a:solidFill>
                <a:effectLst/>
                <a:uLnTx/>
                <a:uFillTx/>
                <a:latin typeface="Century Gothic" panose="020B0502020202020204" pitchFamily="34" charset="0"/>
              </a:rPr>
              <a:t>Step 6: Party Affiliation Review</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04099" y="653649"/>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Incorrect Precinct</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sp>
        <p:nvSpPr>
          <p:cNvPr id="18" name="Text Box 7">
            <a:extLst>
              <a:ext uri="{FF2B5EF4-FFF2-40B4-BE49-F238E27FC236}">
                <a16:creationId xmlns:a16="http://schemas.microsoft.com/office/drawing/2014/main" id="{E04F60A2-027F-4DAA-AAA9-561A6F0793A6}"/>
              </a:ext>
            </a:extLst>
          </p:cNvPr>
          <p:cNvSpPr txBox="1">
            <a:spLocks noChangeArrowheads="1"/>
          </p:cNvSpPr>
          <p:nvPr/>
        </p:nvSpPr>
        <p:spPr bwMode="auto">
          <a:xfrm>
            <a:off x="2843718" y="1302541"/>
            <a:ext cx="6778362" cy="1493846"/>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233962"/>
                </a:solidFill>
                <a:latin typeface="Calibri"/>
                <a:cs typeface="Calibri"/>
              </a:rPr>
              <a:t>This is used when a voter is requesting to vote at a polling place on Election Day that is not the polling place for the voter’s precinct. The voter’s precinct assigned to them is based on their address 30 or more days prior to Election Day.</a:t>
            </a:r>
          </a:p>
          <a:p>
            <a:pPr lvl="0" eaLnBrk="0" fontAlgn="base" hangingPunct="0">
              <a:spcBef>
                <a:spcPct val="0"/>
              </a:spcBef>
              <a:spcAft>
                <a:spcPct val="0"/>
              </a:spcAft>
            </a:pPr>
            <a:endParaRPr lang="en-US" altLang="en-US" sz="1400" dirty="0">
              <a:solidFill>
                <a:srgbClr val="233962"/>
              </a:solidFill>
              <a:latin typeface="Calibri" panose="020F0502020204030204" pitchFamily="34" charset="0"/>
            </a:endParaRPr>
          </a:p>
          <a:p>
            <a:pPr lvl="0" eaLnBrk="0" fontAlgn="base" hangingPunct="0">
              <a:spcBef>
                <a:spcPct val="0"/>
              </a:spcBef>
              <a:spcAft>
                <a:spcPct val="0"/>
              </a:spcAft>
            </a:pPr>
            <a:r>
              <a:rPr lang="en-US" altLang="en-US" sz="1400" dirty="0">
                <a:solidFill>
                  <a:srgbClr val="233962"/>
                </a:solidFill>
                <a:latin typeface="Calibri"/>
                <a:cs typeface="Calibri"/>
              </a:rPr>
              <a:t>You should only use this reason if the voter presents at a voting site other than their proper precinct. Do not use this reason if the more appropriate reason is</a:t>
            </a:r>
            <a:r>
              <a:rPr lang="en-US" altLang="en-US" sz="1400" i="1" dirty="0">
                <a:solidFill>
                  <a:srgbClr val="233962"/>
                </a:solidFill>
                <a:latin typeface="Calibri"/>
                <a:cs typeface="Calibri"/>
              </a:rPr>
              <a:t> Unreported Move</a:t>
            </a:r>
            <a:r>
              <a:rPr lang="en-US" altLang="en-US" sz="1400" dirty="0">
                <a:solidFill>
                  <a:srgbClr val="233962"/>
                </a:solidFill>
                <a:latin typeface="Calibri"/>
                <a:cs typeface="Calibri"/>
              </a:rPr>
              <a:t>.</a:t>
            </a: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683809" y="699891"/>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6" name="TextBox 25">
            <a:extLst>
              <a:ext uri="{FF2B5EF4-FFF2-40B4-BE49-F238E27FC236}">
                <a16:creationId xmlns:a16="http://schemas.microsoft.com/office/drawing/2014/main" id="{70E6490D-FE52-4C50-9F20-012742225413}"/>
              </a:ext>
            </a:extLst>
          </p:cNvPr>
          <p:cNvSpPr txBox="1"/>
          <p:nvPr/>
        </p:nvSpPr>
        <p:spPr>
          <a:xfrm>
            <a:off x="2682773" y="5839944"/>
            <a:ext cx="4556540" cy="246221"/>
          </a:xfrm>
          <a:prstGeom prst="rect">
            <a:avLst/>
          </a:prstGeom>
          <a:noFill/>
        </p:spPr>
        <p:txBody>
          <a:bodyPr wrap="square" rtlCol="0">
            <a:spAutoFit/>
          </a:bodyPr>
          <a:lstStyle/>
          <a:p>
            <a:r>
              <a:rPr lang="en-US" sz="1000" b="1">
                <a:solidFill>
                  <a:schemeClr val="bg1"/>
                </a:solidFill>
                <a:latin typeface="Century Gothic" panose="020B0502020202020204" pitchFamily="34" charset="0"/>
              </a:rPr>
              <a:t>Provisional Voting Reasons</a:t>
            </a:r>
          </a:p>
        </p:txBody>
      </p:sp>
      <p:sp>
        <p:nvSpPr>
          <p:cNvPr id="16" name="Rectangle 61">
            <a:extLst>
              <a:ext uri="{FF2B5EF4-FFF2-40B4-BE49-F238E27FC236}">
                <a16:creationId xmlns:a16="http://schemas.microsoft.com/office/drawing/2014/main" id="{9AC9F227-D080-4A38-92F2-DE0FDEB11994}"/>
              </a:ext>
            </a:extLst>
          </p:cNvPr>
          <p:cNvSpPr>
            <a:spLocks noChangeArrowheads="1"/>
          </p:cNvSpPr>
          <p:nvPr/>
        </p:nvSpPr>
        <p:spPr bwMode="auto">
          <a:xfrm>
            <a:off x="4404099" y="3170336"/>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Incorrect Party</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grpSp>
        <p:nvGrpSpPr>
          <p:cNvPr id="19" name="Group 18">
            <a:extLst>
              <a:ext uri="{FF2B5EF4-FFF2-40B4-BE49-F238E27FC236}">
                <a16:creationId xmlns:a16="http://schemas.microsoft.com/office/drawing/2014/main" id="{110FB5C3-9487-4F4A-B939-4A467DC0B7BF}"/>
              </a:ext>
            </a:extLst>
          </p:cNvPr>
          <p:cNvGrpSpPr/>
          <p:nvPr/>
        </p:nvGrpSpPr>
        <p:grpSpPr>
          <a:xfrm>
            <a:off x="3670557" y="3216578"/>
            <a:ext cx="609562" cy="360916"/>
            <a:chOff x="3400376" y="1313364"/>
            <a:chExt cx="785731" cy="438003"/>
          </a:xfrm>
        </p:grpSpPr>
        <p:sp>
          <p:nvSpPr>
            <p:cNvPr id="24" name="Arrow: Chevron 23">
              <a:extLst>
                <a:ext uri="{FF2B5EF4-FFF2-40B4-BE49-F238E27FC236}">
                  <a16:creationId xmlns:a16="http://schemas.microsoft.com/office/drawing/2014/main" id="{E13D24BE-1642-480A-82B9-557131216BD3}"/>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Arrow: Chevron 24">
              <a:extLst>
                <a:ext uri="{FF2B5EF4-FFF2-40B4-BE49-F238E27FC236}">
                  <a16:creationId xmlns:a16="http://schemas.microsoft.com/office/drawing/2014/main" id="{D539975B-F26F-4438-93DA-9C8043F027F2}"/>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7" name="Text Box 7">
            <a:extLst>
              <a:ext uri="{FF2B5EF4-FFF2-40B4-BE49-F238E27FC236}">
                <a16:creationId xmlns:a16="http://schemas.microsoft.com/office/drawing/2014/main" id="{3201F15B-163F-4BEF-882E-4F601A39CC46}"/>
              </a:ext>
            </a:extLst>
          </p:cNvPr>
          <p:cNvSpPr txBox="1">
            <a:spLocks noChangeArrowheads="1"/>
          </p:cNvSpPr>
          <p:nvPr/>
        </p:nvSpPr>
        <p:spPr bwMode="auto">
          <a:xfrm>
            <a:off x="2818215" y="3883204"/>
            <a:ext cx="6778362" cy="1006376"/>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a:solidFill>
                  <a:srgbClr val="233962"/>
                </a:solidFill>
                <a:latin typeface="Calibri" panose="020F0502020204030204" pitchFamily="34" charset="0"/>
              </a:rPr>
              <a:t>This is used only in a partisan primary when a voter insists on voting a ballot for a party other than the voter’s affiliated party.</a:t>
            </a:r>
          </a:p>
          <a:p>
            <a:pPr lvl="0" eaLnBrk="0" fontAlgn="base" hangingPunct="0">
              <a:spcBef>
                <a:spcPct val="0"/>
              </a:spcBef>
              <a:spcAft>
                <a:spcPct val="0"/>
              </a:spcAft>
            </a:pPr>
            <a:endParaRPr kumimoji="0" lang="en-US" altLang="en-US" sz="1400" b="0" i="0" u="none" strike="noStrike" cap="none" normalizeH="0" baseline="0">
              <a:ln>
                <a:noFill/>
              </a:ln>
              <a:solidFill>
                <a:srgbClr val="233962"/>
              </a:solidFill>
              <a:effectLst/>
              <a:latin typeface="Calibri" panose="020F0502020204030204" pitchFamily="34" charset="0"/>
            </a:endParaRPr>
          </a:p>
          <a:p>
            <a:pPr lvl="0" eaLnBrk="0" fontAlgn="base" hangingPunct="0">
              <a:spcBef>
                <a:spcPct val="0"/>
              </a:spcBef>
              <a:spcAft>
                <a:spcPct val="0"/>
              </a:spcAft>
            </a:pPr>
            <a:r>
              <a:rPr lang="en-US" altLang="en-US" sz="1400">
                <a:solidFill>
                  <a:srgbClr val="233962"/>
                </a:solidFill>
                <a:latin typeface="Calibri" panose="020F0502020204030204" pitchFamily="34" charset="0"/>
              </a:rPr>
              <a:t>Do not use this reason for any election other than a partisan primary.</a:t>
            </a:r>
          </a:p>
          <a:p>
            <a:pPr lvl="0" eaLnBrk="0" fontAlgn="base" hangingPunct="0">
              <a:spcBef>
                <a:spcPct val="0"/>
              </a:spcBef>
              <a:spcAft>
                <a:spcPct val="0"/>
              </a:spcAft>
            </a:pPr>
            <a:endParaRPr kumimoji="0" lang="en-US" altLang="en-US" sz="1400" b="0" i="0" u="none" strike="noStrike" cap="none" normalizeH="0" baseline="0">
              <a:ln>
                <a:noFill/>
              </a:ln>
              <a:solidFill>
                <a:srgbClr val="233962"/>
              </a:solidFill>
              <a:effectLst/>
              <a:latin typeface="Calibri" panose="020F0502020204030204" pitchFamily="34" charset="0"/>
            </a:endParaRPr>
          </a:p>
        </p:txBody>
      </p:sp>
    </p:spTree>
    <p:custDataLst>
      <p:tags r:id="rId1"/>
    </p:custDataLst>
    <p:extLst>
      <p:ext uri="{BB962C8B-B14F-4D97-AF65-F5344CB8AC3E}">
        <p14:creationId xmlns:p14="http://schemas.microsoft.com/office/powerpoint/2010/main" val="8093849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6">
            <a:extLst>
              <a:ext uri="{FF2B5EF4-FFF2-40B4-BE49-F238E27FC236}">
                <a16:creationId xmlns:a16="http://schemas.microsoft.com/office/drawing/2014/main" id="{602E18F8-FC1E-42AF-BC4A-21AC335CA496}"/>
              </a:ext>
            </a:extLst>
          </p:cNvPr>
          <p:cNvSpPr>
            <a:spLocks noChangeArrowheads="1"/>
          </p:cNvSpPr>
          <p:nvPr/>
        </p:nvSpPr>
        <p:spPr bwMode="auto">
          <a:xfrm>
            <a:off x="2693864" y="5859677"/>
            <a:ext cx="6839515" cy="34751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pic>
        <p:nvPicPr>
          <p:cNvPr id="11" name="Picture 57" descr="logo_rec_elections_white_white">
            <a:extLst>
              <a:ext uri="{FF2B5EF4-FFF2-40B4-BE49-F238E27FC236}">
                <a16:creationId xmlns:a16="http://schemas.microsoft.com/office/drawing/2014/main" id="{DB45EAA4-5F68-4FD0-BCB9-589953248D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64" y="7644588"/>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2" name="Text Box 58">
            <a:extLst>
              <a:ext uri="{FF2B5EF4-FFF2-40B4-BE49-F238E27FC236}">
                <a16:creationId xmlns:a16="http://schemas.microsoft.com/office/drawing/2014/main" id="{15C8901E-FA6D-4FC6-99FB-18141E13105C}"/>
              </a:ext>
            </a:extLst>
          </p:cNvPr>
          <p:cNvSpPr txBox="1">
            <a:spLocks noChangeArrowheads="1"/>
          </p:cNvSpPr>
          <p:nvPr/>
        </p:nvSpPr>
        <p:spPr bwMode="auto">
          <a:xfrm>
            <a:off x="3856159" y="5850862"/>
            <a:ext cx="5644978" cy="356326"/>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r" eaLnBrk="0" fontAlgn="base" hangingPunct="0">
              <a:spcBef>
                <a:spcPct val="0"/>
              </a:spcBef>
              <a:spcAft>
                <a:spcPct val="0"/>
              </a:spcAft>
            </a:pPr>
            <a:r>
              <a:rPr lang="en-US" altLang="en-US" sz="1000" b="1" kern="0" dirty="0">
                <a:solidFill>
                  <a:srgbClr val="FFFFFF"/>
                </a:solidFill>
                <a:latin typeface="Century Gothic" panose="020B0502020202020204" pitchFamily="34" charset="0"/>
              </a:rPr>
              <a:t>Help Station |13</a:t>
            </a:r>
          </a:p>
        </p:txBody>
      </p:sp>
      <p:sp>
        <p:nvSpPr>
          <p:cNvPr id="13" name="Text Box 59">
            <a:extLst>
              <a:ext uri="{FF2B5EF4-FFF2-40B4-BE49-F238E27FC236}">
                <a16:creationId xmlns:a16="http://schemas.microsoft.com/office/drawing/2014/main" id="{89B1A7F3-95BD-4C26-A9FA-70767A1CC411}"/>
              </a:ext>
            </a:extLst>
          </p:cNvPr>
          <p:cNvSpPr txBox="1">
            <a:spLocks noChangeAspect="1" noChangeArrowheads="1"/>
          </p:cNvSpPr>
          <p:nvPr/>
        </p:nvSpPr>
        <p:spPr bwMode="auto">
          <a:xfrm>
            <a:off x="2658621" y="-899362"/>
            <a:ext cx="6874758" cy="4666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800" b="1" i="0" u="none" strike="noStrike" kern="0" cap="none" spc="0" normalizeH="0" baseline="0" noProof="0">
                <a:ln>
                  <a:noFill/>
                </a:ln>
                <a:solidFill>
                  <a:srgbClr val="FFFFFF"/>
                </a:solidFill>
                <a:effectLst/>
                <a:uLnTx/>
                <a:uFillTx/>
                <a:latin typeface="Century Gothic" panose="020B0502020202020204" pitchFamily="34" charset="0"/>
              </a:rPr>
              <a:t>Step 6: Party Affiliation Review</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04099" y="653649"/>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Previously Removed</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sp>
        <p:nvSpPr>
          <p:cNvPr id="18" name="Text Box 7">
            <a:extLst>
              <a:ext uri="{FF2B5EF4-FFF2-40B4-BE49-F238E27FC236}">
                <a16:creationId xmlns:a16="http://schemas.microsoft.com/office/drawing/2014/main" id="{E04F60A2-027F-4DAA-AAA9-561A6F0793A6}"/>
              </a:ext>
            </a:extLst>
          </p:cNvPr>
          <p:cNvSpPr txBox="1">
            <a:spLocks noChangeArrowheads="1"/>
          </p:cNvSpPr>
          <p:nvPr/>
        </p:nvSpPr>
        <p:spPr bwMode="auto">
          <a:xfrm>
            <a:off x="2843718" y="1302541"/>
            <a:ext cx="6778362" cy="1562616"/>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233962"/>
                </a:solidFill>
                <a:latin typeface="Calibri" panose="020F0502020204030204" pitchFamily="34" charset="0"/>
              </a:rPr>
              <a:t>This is used when it is determined that a voter was previously registered in the county, but the registration was cancelled. A voter’s registration may be cancelled due to any number of reasons (moved within state, moved to another state, felony conviction, removed due to list maintenance, sustained challenge, deceased, etc.).</a:t>
            </a:r>
          </a:p>
          <a:p>
            <a:pPr lvl="0" eaLnBrk="0" fontAlgn="base" hangingPunct="0">
              <a:spcBef>
                <a:spcPct val="0"/>
              </a:spcBef>
              <a:spcAft>
                <a:spcPct val="0"/>
              </a:spcAft>
            </a:pPr>
            <a:endParaRPr kumimoji="0" lang="en-US" altLang="en-US" sz="1400" b="0" i="0" u="none" strike="noStrike" cap="none" normalizeH="0" baseline="0" dirty="0">
              <a:ln>
                <a:noFill/>
              </a:ln>
              <a:solidFill>
                <a:srgbClr val="233962"/>
              </a:solidFill>
              <a:effectLst/>
              <a:latin typeface="Calibri" panose="020F0502020204030204" pitchFamily="34" charset="0"/>
            </a:endParaRPr>
          </a:p>
          <a:p>
            <a:pPr lvl="0" eaLnBrk="0" fontAlgn="base" hangingPunct="0">
              <a:spcBef>
                <a:spcPct val="0"/>
              </a:spcBef>
              <a:spcAft>
                <a:spcPct val="0"/>
              </a:spcAft>
            </a:pPr>
            <a:r>
              <a:rPr kumimoji="0" lang="en-US" altLang="en-US" sz="1400" b="0" i="1" u="none" strike="noStrike" cap="none" normalizeH="0" baseline="0" dirty="0">
                <a:ln>
                  <a:noFill/>
                </a:ln>
                <a:solidFill>
                  <a:srgbClr val="233962"/>
                </a:solidFill>
                <a:effectLst/>
                <a:latin typeface="Calibri" panose="020F0502020204030204" pitchFamily="34" charset="0"/>
              </a:rPr>
              <a:t>During </a:t>
            </a:r>
            <a:r>
              <a:rPr lang="en-US" altLang="en-US" sz="1400" i="1" dirty="0">
                <a:solidFill>
                  <a:srgbClr val="233962"/>
                </a:solidFill>
                <a:latin typeface="Calibri" panose="020F0502020204030204" pitchFamily="34" charset="0"/>
              </a:rPr>
              <a:t>early voting </a:t>
            </a:r>
            <a:r>
              <a:rPr kumimoji="0" lang="en-US" altLang="en-US" sz="1400" b="0" i="1" u="none" strike="noStrike" cap="none" normalizeH="0" baseline="0" dirty="0">
                <a:ln>
                  <a:noFill/>
                </a:ln>
                <a:solidFill>
                  <a:srgbClr val="233962"/>
                </a:solidFill>
                <a:effectLst/>
                <a:latin typeface="Calibri" panose="020F0502020204030204" pitchFamily="34" charset="0"/>
              </a:rPr>
              <a:t>this reason would not be used. A voter who has been removed should be offered Same Day Registration during the early voting period.</a:t>
            </a:r>
            <a:endParaRPr kumimoji="0" lang="en-US" altLang="en-US" sz="1800" b="0" i="1" u="none" strike="noStrike" cap="none" normalizeH="0" baseline="0" dirty="0">
              <a:ln>
                <a:noFill/>
              </a:ln>
              <a:solidFill>
                <a:schemeClr val="tx1"/>
              </a:solidFill>
              <a:effectLst/>
              <a:latin typeface="Arial" panose="020B0604020202020204" pitchFamily="34" charset="0"/>
            </a:endParaRP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683809" y="699891"/>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6" name="TextBox 25">
            <a:extLst>
              <a:ext uri="{FF2B5EF4-FFF2-40B4-BE49-F238E27FC236}">
                <a16:creationId xmlns:a16="http://schemas.microsoft.com/office/drawing/2014/main" id="{70E6490D-FE52-4C50-9F20-012742225413}"/>
              </a:ext>
            </a:extLst>
          </p:cNvPr>
          <p:cNvSpPr txBox="1"/>
          <p:nvPr/>
        </p:nvSpPr>
        <p:spPr>
          <a:xfrm>
            <a:off x="2682773" y="5839944"/>
            <a:ext cx="4556540" cy="246221"/>
          </a:xfrm>
          <a:prstGeom prst="rect">
            <a:avLst/>
          </a:prstGeom>
          <a:noFill/>
        </p:spPr>
        <p:txBody>
          <a:bodyPr wrap="square" rtlCol="0">
            <a:spAutoFit/>
          </a:bodyPr>
          <a:lstStyle/>
          <a:p>
            <a:r>
              <a:rPr lang="en-US" sz="1000" b="1">
                <a:solidFill>
                  <a:schemeClr val="bg1"/>
                </a:solidFill>
                <a:latin typeface="Century Gothic" panose="020B0502020202020204" pitchFamily="34" charset="0"/>
              </a:rPr>
              <a:t>Provisional Voting Reasons</a:t>
            </a:r>
          </a:p>
        </p:txBody>
      </p:sp>
      <p:sp>
        <p:nvSpPr>
          <p:cNvPr id="15" name="Rectangle 2">
            <a:extLst>
              <a:ext uri="{FF2B5EF4-FFF2-40B4-BE49-F238E27FC236}">
                <a16:creationId xmlns:a16="http://schemas.microsoft.com/office/drawing/2014/main" id="{8188C71D-64F3-4EA3-8B10-F05836083C3C}"/>
              </a:ext>
            </a:extLst>
          </p:cNvPr>
          <p:cNvSpPr>
            <a:spLocks noChangeArrowheads="1"/>
          </p:cNvSpPr>
          <p:nvPr/>
        </p:nvSpPr>
        <p:spPr bwMode="auto">
          <a:xfrm>
            <a:off x="3993059" y="4759947"/>
            <a:ext cx="4068640" cy="491604"/>
          </a:xfrm>
          <a:prstGeom prst="rect">
            <a:avLst/>
          </a:prstGeom>
          <a:solidFill>
            <a:srgbClr val="A0191D"/>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b="1">
                <a:solidFill>
                  <a:srgbClr val="FFFFFF"/>
                </a:solidFill>
                <a:latin typeface="Calibri" panose="020F0502020204030204" pitchFamily="34" charset="0"/>
              </a:rPr>
              <a:t>Do not use these reasons unless instructed to do so by the county board of elections</a:t>
            </a:r>
            <a:endParaRPr kumimoji="0" lang="en-US" altLang="en-US" sz="2000" b="0" i="0" u="none" strike="noStrike" cap="none" normalizeH="0" baseline="0">
              <a:ln>
                <a:noFill/>
              </a:ln>
              <a:solidFill>
                <a:schemeClr val="tx1"/>
              </a:solidFill>
              <a:effectLst/>
              <a:latin typeface="Arial" panose="020B0604020202020204" pitchFamily="34" charset="0"/>
            </a:endParaRPr>
          </a:p>
        </p:txBody>
      </p:sp>
      <p:sp>
        <p:nvSpPr>
          <p:cNvPr id="16" name="Rectangle 61">
            <a:extLst>
              <a:ext uri="{FF2B5EF4-FFF2-40B4-BE49-F238E27FC236}">
                <a16:creationId xmlns:a16="http://schemas.microsoft.com/office/drawing/2014/main" id="{9AC9F227-D080-4A38-92F2-DE0FDEB11994}"/>
              </a:ext>
            </a:extLst>
          </p:cNvPr>
          <p:cNvSpPr>
            <a:spLocks noChangeArrowheads="1"/>
          </p:cNvSpPr>
          <p:nvPr/>
        </p:nvSpPr>
        <p:spPr bwMode="auto">
          <a:xfrm>
            <a:off x="4404099" y="3241284"/>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Unrecognized Address</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grpSp>
        <p:nvGrpSpPr>
          <p:cNvPr id="19" name="Group 18">
            <a:extLst>
              <a:ext uri="{FF2B5EF4-FFF2-40B4-BE49-F238E27FC236}">
                <a16:creationId xmlns:a16="http://schemas.microsoft.com/office/drawing/2014/main" id="{110FB5C3-9487-4F4A-B939-4A467DC0B7BF}"/>
              </a:ext>
            </a:extLst>
          </p:cNvPr>
          <p:cNvGrpSpPr/>
          <p:nvPr/>
        </p:nvGrpSpPr>
        <p:grpSpPr>
          <a:xfrm>
            <a:off x="3683809" y="3287526"/>
            <a:ext cx="609562" cy="360916"/>
            <a:chOff x="3400376" y="1313364"/>
            <a:chExt cx="785731" cy="438003"/>
          </a:xfrm>
        </p:grpSpPr>
        <p:sp>
          <p:nvSpPr>
            <p:cNvPr id="24" name="Arrow: Chevron 23">
              <a:extLst>
                <a:ext uri="{FF2B5EF4-FFF2-40B4-BE49-F238E27FC236}">
                  <a16:creationId xmlns:a16="http://schemas.microsoft.com/office/drawing/2014/main" id="{E13D24BE-1642-480A-82B9-557131216BD3}"/>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Arrow: Chevron 24">
              <a:extLst>
                <a:ext uri="{FF2B5EF4-FFF2-40B4-BE49-F238E27FC236}">
                  <a16:creationId xmlns:a16="http://schemas.microsoft.com/office/drawing/2014/main" id="{D539975B-F26F-4438-93DA-9C8043F027F2}"/>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7" name="Text Box 7">
            <a:extLst>
              <a:ext uri="{FF2B5EF4-FFF2-40B4-BE49-F238E27FC236}">
                <a16:creationId xmlns:a16="http://schemas.microsoft.com/office/drawing/2014/main" id="{3201F15B-163F-4BEF-882E-4F601A39CC46}"/>
              </a:ext>
            </a:extLst>
          </p:cNvPr>
          <p:cNvSpPr txBox="1">
            <a:spLocks noChangeArrowheads="1"/>
          </p:cNvSpPr>
          <p:nvPr/>
        </p:nvSpPr>
        <p:spPr bwMode="auto">
          <a:xfrm>
            <a:off x="2818215" y="3954152"/>
            <a:ext cx="6778362" cy="8036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a:solidFill>
                  <a:srgbClr val="233962"/>
                </a:solidFill>
                <a:latin typeface="Calibri" panose="020F0502020204030204" pitchFamily="34" charset="0"/>
              </a:rPr>
              <a:t>This is used when an election official is unable to locate the address stated by the voter in the county’s street lookup files.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1769013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9730F-425B-279A-7523-9A8D98FA3650}"/>
            </a:ext>
          </a:extLst>
        </p:cNvPr>
        <p:cNvGrpSpPr/>
        <p:nvPr/>
      </p:nvGrpSpPr>
      <p:grpSpPr>
        <a:xfrm>
          <a:off x="0" y="0"/>
          <a:ext cx="0" cy="0"/>
          <a:chOff x="0" y="0"/>
          <a:chExt cx="0" cy="0"/>
        </a:xfrm>
      </p:grpSpPr>
      <p:pic>
        <p:nvPicPr>
          <p:cNvPr id="11" name="Picture 57" descr="logo_rec_elections_white_white">
            <a:extLst>
              <a:ext uri="{FF2B5EF4-FFF2-40B4-BE49-F238E27FC236}">
                <a16:creationId xmlns:a16="http://schemas.microsoft.com/office/drawing/2014/main" id="{5713000D-C42C-0778-8DFE-6320F6B4E6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9925" y="7124211"/>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4" name="Rectangle 61">
            <a:extLst>
              <a:ext uri="{FF2B5EF4-FFF2-40B4-BE49-F238E27FC236}">
                <a16:creationId xmlns:a16="http://schemas.microsoft.com/office/drawing/2014/main" id="{DDC70F81-E6ED-ED49-6899-689DE35593E7}"/>
              </a:ext>
            </a:extLst>
          </p:cNvPr>
          <p:cNvSpPr>
            <a:spLocks noChangeArrowheads="1"/>
          </p:cNvSpPr>
          <p:nvPr/>
        </p:nvSpPr>
        <p:spPr bwMode="auto">
          <a:xfrm>
            <a:off x="4227154" y="653033"/>
            <a:ext cx="3657600" cy="543356"/>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defRPr/>
            </a:pPr>
            <a:r>
              <a:rPr lang="en-US" altLang="en-US" sz="1600" b="1" kern="0" dirty="0">
                <a:solidFill>
                  <a:srgbClr val="FFFFFF"/>
                </a:solidFill>
                <a:latin typeface="Century Gothic" panose="020B0502020202020204" pitchFamily="34" charset="0"/>
              </a:rPr>
              <a:t>Registration Repair</a:t>
            </a:r>
          </a:p>
        </p:txBody>
      </p:sp>
      <p:sp>
        <p:nvSpPr>
          <p:cNvPr id="18" name="Text Box 7">
            <a:extLst>
              <a:ext uri="{FF2B5EF4-FFF2-40B4-BE49-F238E27FC236}">
                <a16:creationId xmlns:a16="http://schemas.microsoft.com/office/drawing/2014/main" id="{E92471BB-763F-2956-A84D-E0CCA4D5FB96}"/>
              </a:ext>
            </a:extLst>
          </p:cNvPr>
          <p:cNvSpPr txBox="1">
            <a:spLocks noChangeArrowheads="1"/>
          </p:cNvSpPr>
          <p:nvPr/>
        </p:nvSpPr>
        <p:spPr bwMode="auto">
          <a:xfrm>
            <a:off x="2286001" y="1356422"/>
            <a:ext cx="7524750" cy="49160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233962"/>
                </a:solidFill>
                <a:latin typeface="Calibri" panose="020F0502020204030204" pitchFamily="34" charset="0"/>
              </a:rPr>
              <a:t>If a voter has INACTIVE DL/SSN Update Record (SOSA/OVRD) or DL/SSN Provisional Only (printed on pollbook) the voter will need to vote a provisional ballot.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21" name="Group 20">
            <a:extLst>
              <a:ext uri="{FF2B5EF4-FFF2-40B4-BE49-F238E27FC236}">
                <a16:creationId xmlns:a16="http://schemas.microsoft.com/office/drawing/2014/main" id="{7A138C02-6053-AE08-6733-E565A98D1F62}"/>
              </a:ext>
            </a:extLst>
          </p:cNvPr>
          <p:cNvGrpSpPr/>
          <p:nvPr/>
        </p:nvGrpSpPr>
        <p:grpSpPr>
          <a:xfrm>
            <a:off x="3556390" y="711037"/>
            <a:ext cx="590503" cy="360916"/>
            <a:chOff x="3400376" y="1313364"/>
            <a:chExt cx="761170" cy="438003"/>
          </a:xfrm>
        </p:grpSpPr>
        <p:sp>
          <p:nvSpPr>
            <p:cNvPr id="22" name="Arrow: Chevron 21">
              <a:extLst>
                <a:ext uri="{FF2B5EF4-FFF2-40B4-BE49-F238E27FC236}">
                  <a16:creationId xmlns:a16="http://schemas.microsoft.com/office/drawing/2014/main" id="{55CE3620-69E1-283F-CA4A-E13E9F7CC3D1}"/>
                </a:ext>
              </a:extLst>
            </p:cNvPr>
            <p:cNvSpPr/>
            <p:nvPr/>
          </p:nvSpPr>
          <p:spPr>
            <a:xfrm>
              <a:off x="3705771" y="1313364"/>
              <a:ext cx="455775"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B510F20B-14AE-5DCB-7B66-537B8F0654D1}"/>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6" name="Rectangle 2">
            <a:extLst>
              <a:ext uri="{FF2B5EF4-FFF2-40B4-BE49-F238E27FC236}">
                <a16:creationId xmlns:a16="http://schemas.microsoft.com/office/drawing/2014/main" id="{6C1B6342-C6FA-8834-B4A3-96CB577373E2}"/>
              </a:ext>
            </a:extLst>
          </p:cNvPr>
          <p:cNvSpPr>
            <a:spLocks noChangeArrowheads="1"/>
          </p:cNvSpPr>
          <p:nvPr/>
        </p:nvSpPr>
        <p:spPr bwMode="auto">
          <a:xfrm>
            <a:off x="2286001" y="1881135"/>
            <a:ext cx="7524750" cy="757290"/>
          </a:xfrm>
          <a:prstGeom prst="rect">
            <a:avLst/>
          </a:prstGeom>
          <a:solidFill>
            <a:srgbClr val="A0191D"/>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algn="just" eaLnBrk="0" fontAlgn="base" hangingPunct="0">
              <a:spcBef>
                <a:spcPct val="0"/>
              </a:spcBef>
              <a:spcAft>
                <a:spcPct val="0"/>
              </a:spcAft>
            </a:pPr>
            <a:r>
              <a:rPr lang="en-US" altLang="en-US" sz="1400" b="1" dirty="0">
                <a:solidFill>
                  <a:srgbClr val="FFFFFF"/>
                </a:solidFill>
                <a:latin typeface="Calibri"/>
                <a:cs typeface="Calibri"/>
              </a:rPr>
              <a:t>Under federal law (52 U.S.C. 21803) and North Carolina law (G.S. 163-82.4), when a person registers to vote, they must provide their driver’s license number or, if they don’t have one, the last four digits of their social security number. This information is used to verify the person’s identity.</a:t>
            </a:r>
          </a:p>
          <a:p>
            <a:pPr algn="just" eaLnBrk="0" fontAlgn="base" hangingPunct="0">
              <a:spcBef>
                <a:spcPct val="0"/>
              </a:spcBef>
              <a:spcAft>
                <a:spcPct val="0"/>
              </a:spcAft>
            </a:pPr>
            <a:r>
              <a:rPr lang="en-US" altLang="en-US" sz="1400" b="1" dirty="0">
                <a:solidFill>
                  <a:srgbClr val="FFFFFF"/>
                </a:solidFill>
                <a:latin typeface="Calibri"/>
                <a:cs typeface="Calibri"/>
              </a:rPr>
              <a:t> </a:t>
            </a:r>
          </a:p>
          <a:p>
            <a:pPr algn="just" eaLnBrk="0" fontAlgn="base" hangingPunct="0">
              <a:spcBef>
                <a:spcPct val="0"/>
              </a:spcBef>
              <a:spcAft>
                <a:spcPct val="0"/>
              </a:spcAft>
            </a:pPr>
            <a:endParaRPr lang="en-US" altLang="en-US" sz="1400" b="1" i="0" u="none" strike="noStrike" cap="none" normalizeH="0" baseline="0" dirty="0">
              <a:ln>
                <a:noFill/>
              </a:ln>
              <a:solidFill>
                <a:srgbClr val="FFFFFF"/>
              </a:solidFill>
              <a:effectLst/>
              <a:latin typeface="Calibri"/>
              <a:cs typeface="Calibri"/>
            </a:endParaRPr>
          </a:p>
        </p:txBody>
      </p:sp>
      <p:sp>
        <p:nvSpPr>
          <p:cNvPr id="27" name="Text Box 60">
            <a:extLst>
              <a:ext uri="{FF2B5EF4-FFF2-40B4-BE49-F238E27FC236}">
                <a16:creationId xmlns:a16="http://schemas.microsoft.com/office/drawing/2014/main" id="{97666870-719A-DCA5-843B-B8F993AED49B}"/>
              </a:ext>
            </a:extLst>
          </p:cNvPr>
          <p:cNvSpPr txBox="1">
            <a:spLocks noChangeArrowheads="1"/>
          </p:cNvSpPr>
          <p:nvPr/>
        </p:nvSpPr>
        <p:spPr bwMode="auto">
          <a:xfrm>
            <a:off x="2286001" y="3355682"/>
            <a:ext cx="7524749" cy="2877208"/>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kern="0" dirty="0">
                <a:solidFill>
                  <a:srgbClr val="233962"/>
                </a:solidFill>
              </a:rPr>
              <a:t>When completing the provisional process, </a:t>
            </a:r>
            <a:r>
              <a:rPr lang="en-US" altLang="en-US" sz="1400" b="1" u="sng" kern="0" dirty="0">
                <a:solidFill>
                  <a:srgbClr val="233962"/>
                </a:solidFill>
              </a:rPr>
              <a:t>provide the voter the Notice to DL/SSN Provisional Voters handout</a:t>
            </a:r>
            <a:r>
              <a:rPr lang="en-US" altLang="en-US" sz="1400" b="1" kern="0" dirty="0">
                <a:solidFill>
                  <a:srgbClr val="233962"/>
                </a:solidFill>
              </a:rPr>
              <a:t> </a:t>
            </a:r>
            <a:r>
              <a:rPr lang="en-US" altLang="en-US" sz="1400" kern="0" dirty="0">
                <a:solidFill>
                  <a:srgbClr val="233962"/>
                </a:solidFill>
              </a:rPr>
              <a:t>and:</a:t>
            </a:r>
          </a:p>
          <a:p>
            <a:pPr marL="285750" lvl="0" indent="-285750" eaLnBrk="0" fontAlgn="base" hangingPunct="0">
              <a:spcBef>
                <a:spcPct val="0"/>
              </a:spcBef>
              <a:spcAft>
                <a:spcPct val="0"/>
              </a:spcAft>
              <a:buFont typeface="Arial" panose="020B0604020202020204" pitchFamily="34" charset="0"/>
              <a:buChar char="•"/>
            </a:pPr>
            <a:r>
              <a:rPr lang="en-US" altLang="en-US" sz="1400" kern="0" dirty="0">
                <a:solidFill>
                  <a:srgbClr val="233962"/>
                </a:solidFill>
              </a:rPr>
              <a:t>Record on the provisional application the voter’s NCDL/DMV ID number or, if they do not have one, record the last four digits of their social security number.</a:t>
            </a:r>
            <a:r>
              <a:rPr lang="en-US" altLang="en-US" sz="1400" kern="0" dirty="0">
                <a:solidFill>
                  <a:srgbClr val="C00000"/>
                </a:solidFill>
              </a:rPr>
              <a:t>*</a:t>
            </a:r>
          </a:p>
          <a:p>
            <a:pPr marL="285750" lvl="0" indent="-285750" eaLnBrk="0" fontAlgn="base" hangingPunct="0">
              <a:spcBef>
                <a:spcPct val="0"/>
              </a:spcBef>
              <a:spcAft>
                <a:spcPct val="0"/>
              </a:spcAft>
              <a:buFont typeface="Arial" panose="020B0604020202020204" pitchFamily="34" charset="0"/>
              <a:buChar char="•"/>
            </a:pPr>
            <a:r>
              <a:rPr lang="en-US" altLang="en-US" sz="1400" kern="0" dirty="0">
                <a:solidFill>
                  <a:srgbClr val="233962"/>
                </a:solidFill>
              </a:rPr>
              <a:t>If they do not have either number, have them indicate that on the provisional application and request that they show a HAVA ID. You must record the type of HAVA ID provided, which can be:</a:t>
            </a:r>
          </a:p>
          <a:p>
            <a:pPr marL="742950" lvl="1" indent="-285750" eaLnBrk="0" fontAlgn="base" hangingPunct="0">
              <a:spcBef>
                <a:spcPct val="0"/>
              </a:spcBef>
              <a:spcAft>
                <a:spcPct val="0"/>
              </a:spcAft>
              <a:buFont typeface="Arial" panose="020B0604020202020204" pitchFamily="34" charset="0"/>
              <a:buChar char="•"/>
            </a:pPr>
            <a:r>
              <a:rPr lang="en-US" altLang="en-US" sz="1400" kern="0" dirty="0">
                <a:solidFill>
                  <a:srgbClr val="233962"/>
                </a:solidFill>
              </a:rPr>
              <a:t>a current and valid photo ID </a:t>
            </a:r>
            <a:endParaRPr lang="en-US" altLang="en-US" sz="1400" kern="0" dirty="0">
              <a:solidFill>
                <a:srgbClr val="233962"/>
              </a:solidFill>
              <a:cs typeface="Calibri"/>
            </a:endParaRPr>
          </a:p>
          <a:p>
            <a:pPr marL="742950" lvl="1" indent="-285750" eaLnBrk="0" fontAlgn="base" hangingPunct="0">
              <a:spcBef>
                <a:spcPct val="0"/>
              </a:spcBef>
              <a:spcAft>
                <a:spcPct val="0"/>
              </a:spcAft>
              <a:buFont typeface="Arial" panose="020B0604020202020204" pitchFamily="34" charset="0"/>
              <a:buChar char="•"/>
            </a:pPr>
            <a:r>
              <a:rPr lang="en-US" altLang="en-US" sz="1400" kern="0" dirty="0">
                <a:solidFill>
                  <a:srgbClr val="233962"/>
                </a:solidFill>
              </a:rPr>
              <a:t>A physical or electronic copy of a current utility bill, bank statement, government check, paycheck, or other government document that contains their address</a:t>
            </a:r>
          </a:p>
          <a:p>
            <a:pPr eaLnBrk="0" fontAlgn="base" hangingPunct="0">
              <a:spcBef>
                <a:spcPct val="0"/>
              </a:spcBef>
              <a:spcAft>
                <a:spcPct val="0"/>
              </a:spcAft>
            </a:pPr>
            <a:r>
              <a:rPr lang="en-US" altLang="en-US" sz="1400" i="1" kern="0" dirty="0">
                <a:solidFill>
                  <a:srgbClr val="C00000"/>
                </a:solidFill>
              </a:rPr>
              <a:t>*Even if the voter provides NCDL or SSN, please also ask them to show and record (if provided) an eligible HAVA ID in case their NCDL or SSN number does not validate.  If they do not provide one, encourage the voter to complete the contact information so the county board can reach them for additional information if needed.</a:t>
            </a:r>
          </a:p>
          <a:p>
            <a:pPr eaLnBrk="0" fontAlgn="base" hangingPunct="0">
              <a:spcBef>
                <a:spcPct val="0"/>
              </a:spcBef>
              <a:spcAft>
                <a:spcPct val="0"/>
              </a:spcAft>
            </a:pPr>
            <a:endParaRPr lang="en-US" altLang="en-US" sz="1400" kern="0" dirty="0">
              <a:solidFill>
                <a:srgbClr val="233962"/>
              </a:solidFill>
              <a:cs typeface="Calibri"/>
            </a:endParaRPr>
          </a:p>
        </p:txBody>
      </p:sp>
      <p:grpSp>
        <p:nvGrpSpPr>
          <p:cNvPr id="2" name="Group 1">
            <a:extLst>
              <a:ext uri="{FF2B5EF4-FFF2-40B4-BE49-F238E27FC236}">
                <a16:creationId xmlns:a16="http://schemas.microsoft.com/office/drawing/2014/main" id="{4F79B8F3-A679-72A6-DC81-524C38D4076B}"/>
              </a:ext>
            </a:extLst>
          </p:cNvPr>
          <p:cNvGrpSpPr/>
          <p:nvPr/>
        </p:nvGrpSpPr>
        <p:grpSpPr>
          <a:xfrm>
            <a:off x="2286001" y="6299146"/>
            <a:ext cx="7524748" cy="356295"/>
            <a:chOff x="2676525" y="5956246"/>
            <a:chExt cx="6838950" cy="356295"/>
          </a:xfrm>
        </p:grpSpPr>
        <p:sp>
          <p:nvSpPr>
            <p:cNvPr id="3" name="Rectangle 3">
              <a:extLst>
                <a:ext uri="{FF2B5EF4-FFF2-40B4-BE49-F238E27FC236}">
                  <a16:creationId xmlns:a16="http://schemas.microsoft.com/office/drawing/2014/main" id="{3A039358-7F40-C8A9-71D2-CFC2C249A35F}"/>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 name="Text Box 5">
              <a:extLst>
                <a:ext uri="{FF2B5EF4-FFF2-40B4-BE49-F238E27FC236}">
                  <a16:creationId xmlns:a16="http://schemas.microsoft.com/office/drawing/2014/main" id="{E018066F-F8F2-6149-7335-277DFB9C1043}"/>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|14</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5" name="TextBox 4">
              <a:extLst>
                <a:ext uri="{FF2B5EF4-FFF2-40B4-BE49-F238E27FC236}">
                  <a16:creationId xmlns:a16="http://schemas.microsoft.com/office/drawing/2014/main" id="{43EE94FF-3BB8-DB1E-3A29-2A44F826512E}"/>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Voting Reasons</a:t>
              </a:r>
            </a:p>
          </p:txBody>
        </p:sp>
      </p:grpSp>
      <p:sp>
        <p:nvSpPr>
          <p:cNvPr id="6" name="TextBox 5">
            <a:extLst>
              <a:ext uri="{FF2B5EF4-FFF2-40B4-BE49-F238E27FC236}">
                <a16:creationId xmlns:a16="http://schemas.microsoft.com/office/drawing/2014/main" id="{CBDCDFFD-C28B-C698-CCCA-A69E34415D0A}"/>
              </a:ext>
            </a:extLst>
          </p:cNvPr>
          <p:cNvSpPr txBox="1"/>
          <p:nvPr/>
        </p:nvSpPr>
        <p:spPr>
          <a:xfrm>
            <a:off x="2286001" y="2769546"/>
            <a:ext cx="7524750" cy="523220"/>
          </a:xfrm>
          <a:prstGeom prst="rect">
            <a:avLst/>
          </a:prstGeom>
          <a:noFill/>
          <a:ln>
            <a:solidFill>
              <a:srgbClr val="233962"/>
            </a:solidFill>
          </a:ln>
        </p:spPr>
        <p:txBody>
          <a:bodyPr wrap="square">
            <a:spAutoFit/>
          </a:bodyPr>
          <a:lstStyle/>
          <a:p>
            <a:pPr algn="just">
              <a:spcAft>
                <a:spcPts val="800"/>
              </a:spcAft>
            </a:pPr>
            <a:r>
              <a:rPr lang="en-US" sz="1400" dirty="0">
                <a:solidFill>
                  <a:srgbClr val="233962"/>
                </a:solidFill>
              </a:rPr>
              <a:t>As a result of a state court order the voter is required to vote a provisional ballot so that we can receive this information to complete their registration before counting their ballot.</a:t>
            </a:r>
          </a:p>
        </p:txBody>
      </p:sp>
    </p:spTree>
    <p:custDataLst>
      <p:tags r:id="rId1"/>
    </p:custDataLst>
    <p:extLst>
      <p:ext uri="{BB962C8B-B14F-4D97-AF65-F5344CB8AC3E}">
        <p14:creationId xmlns:p14="http://schemas.microsoft.com/office/powerpoint/2010/main" val="2181284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7">
            <a:extLst>
              <a:ext uri="{FF2B5EF4-FFF2-40B4-BE49-F238E27FC236}">
                <a16:creationId xmlns:a16="http://schemas.microsoft.com/office/drawing/2014/main" id="{098B85F1-ECC0-6F63-FDF1-8043C50154FC}"/>
              </a:ext>
            </a:extLst>
          </p:cNvPr>
          <p:cNvSpPr txBox="1">
            <a:spLocks noChangeArrowheads="1"/>
          </p:cNvSpPr>
          <p:nvPr/>
        </p:nvSpPr>
        <p:spPr bwMode="auto">
          <a:xfrm>
            <a:off x="3967668" y="549606"/>
            <a:ext cx="4285347" cy="39117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400" b="1" i="0" u="none" strike="noStrike" kern="0" cap="none" spc="0" normalizeH="0" baseline="0" noProof="0" dirty="0">
                <a:ln>
                  <a:noFill/>
                </a:ln>
                <a:solidFill>
                  <a:srgbClr val="233962"/>
                </a:solidFill>
                <a:effectLst/>
                <a:uLnTx/>
                <a:uFillTx/>
                <a:latin typeface="Century Gothic" panose="020B0502020202020204" pitchFamily="34" charset="0"/>
              </a:rPr>
              <a:t>What is the Help Station?</a:t>
            </a:r>
            <a:endParaRPr kumimoji="0" lang="en-US" altLang="en-US" sz="24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4" name="TextBox 3">
            <a:extLst>
              <a:ext uri="{FF2B5EF4-FFF2-40B4-BE49-F238E27FC236}">
                <a16:creationId xmlns:a16="http://schemas.microsoft.com/office/drawing/2014/main" id="{0B7E58CC-8443-73CB-4407-14FCE3FA2B26}"/>
              </a:ext>
            </a:extLst>
          </p:cNvPr>
          <p:cNvSpPr txBox="1"/>
          <p:nvPr/>
        </p:nvSpPr>
        <p:spPr>
          <a:xfrm>
            <a:off x="2162287" y="1628017"/>
            <a:ext cx="7896112" cy="1200329"/>
          </a:xfrm>
          <a:prstGeom prst="rect">
            <a:avLst/>
          </a:prstGeom>
          <a:solidFill>
            <a:srgbClr val="233962"/>
          </a:solidFill>
        </p:spPr>
        <p:txBody>
          <a:bodyPr wrap="square" lIns="91440" tIns="45720" rIns="91440" bIns="45720" anchor="t">
            <a:spAutoFit/>
          </a:bodyPr>
          <a:lstStyle/>
          <a:p>
            <a:r>
              <a:rPr lang="en-US" b="0" i="0">
                <a:solidFill>
                  <a:schemeClr val="bg1"/>
                </a:solidFill>
                <a:effectLst/>
                <a:latin typeface="Calibri"/>
                <a:cs typeface="Calibri"/>
              </a:rPr>
              <a:t>The help station is the place for </a:t>
            </a:r>
            <a:r>
              <a:rPr lang="en-US">
                <a:solidFill>
                  <a:schemeClr val="bg1"/>
                </a:solidFill>
                <a:latin typeface="Calibri"/>
                <a:cs typeface="Calibri"/>
              </a:rPr>
              <a:t>a discussion</a:t>
            </a:r>
            <a:r>
              <a:rPr lang="en-US" b="0" i="0">
                <a:solidFill>
                  <a:schemeClr val="bg1"/>
                </a:solidFill>
                <a:effectLst/>
                <a:latin typeface="Calibri"/>
                <a:cs typeface="Calibri"/>
              </a:rPr>
              <a:t> with voters about irregularities. A voter is to be directed to the help station when there is a registration issue or other reason the voter is unable to receive a regular ballot. Provisional voting or precinct transfers are typically handled at the help station.</a:t>
            </a:r>
            <a:endParaRPr lang="en-US">
              <a:solidFill>
                <a:schemeClr val="bg1"/>
              </a:solidFill>
              <a:latin typeface="Calibri"/>
              <a:cs typeface="Calibri"/>
            </a:endParaRPr>
          </a:p>
        </p:txBody>
      </p:sp>
      <p:sp>
        <p:nvSpPr>
          <p:cNvPr id="6" name="TextBox 5">
            <a:extLst>
              <a:ext uri="{FF2B5EF4-FFF2-40B4-BE49-F238E27FC236}">
                <a16:creationId xmlns:a16="http://schemas.microsoft.com/office/drawing/2014/main" id="{9894E692-B0DC-7863-5507-244FF079006A}"/>
              </a:ext>
            </a:extLst>
          </p:cNvPr>
          <p:cNvSpPr txBox="1"/>
          <p:nvPr/>
        </p:nvSpPr>
        <p:spPr>
          <a:xfrm>
            <a:off x="2162286" y="3003482"/>
            <a:ext cx="7896113" cy="2410916"/>
          </a:xfrm>
          <a:prstGeom prst="rect">
            <a:avLst/>
          </a:prstGeom>
          <a:solidFill>
            <a:srgbClr val="233962"/>
          </a:solidFill>
        </p:spPr>
        <p:txBody>
          <a:bodyPr wrap="square">
            <a:spAutoFit/>
          </a:bodyPr>
          <a:lstStyle/>
          <a:p>
            <a:pPr marL="0" marR="0" algn="l">
              <a:spcBef>
                <a:spcPts val="0"/>
              </a:spcBef>
              <a:spcAft>
                <a:spcPts val="800"/>
              </a:spcAft>
            </a:pPr>
            <a:r>
              <a:rPr lang="en-US" sz="1800" b="0" i="0">
                <a:solidFill>
                  <a:schemeClr val="bg1"/>
                </a:solidFill>
                <a:effectLst/>
                <a:latin typeface="Calibri" panose="020F0502020204030204" pitchFamily="34" charset="0"/>
              </a:rPr>
              <a:t>If election officials have determined that a voter is not eligible to vote a regular ballot, they </a:t>
            </a:r>
            <a:r>
              <a:rPr lang="en-US">
                <a:solidFill>
                  <a:schemeClr val="bg1"/>
                </a:solidFill>
                <a:latin typeface="Calibri" panose="020F0502020204030204" pitchFamily="34" charset="0"/>
              </a:rPr>
              <a:t>must</a:t>
            </a:r>
            <a:r>
              <a:rPr lang="en-US" sz="1800" b="0" i="0">
                <a:solidFill>
                  <a:schemeClr val="bg1"/>
                </a:solidFill>
                <a:effectLst/>
                <a:latin typeface="Calibri" panose="020F0502020204030204" pitchFamily="34" charset="0"/>
              </a:rPr>
              <a:t> use a </a:t>
            </a:r>
            <a:r>
              <a:rPr lang="en-US" sz="1800" b="1" i="0">
                <a:solidFill>
                  <a:schemeClr val="bg1"/>
                </a:solidFill>
                <a:effectLst/>
                <a:latin typeface="Calibri" panose="020F0502020204030204" pitchFamily="34" charset="0"/>
              </a:rPr>
              <a:t>Help Referral Form</a:t>
            </a:r>
            <a:r>
              <a:rPr lang="en-US" sz="1800" b="0" i="0">
                <a:solidFill>
                  <a:schemeClr val="bg1"/>
                </a:solidFill>
                <a:effectLst/>
                <a:latin typeface="Calibri" panose="020F0502020204030204" pitchFamily="34" charset="0"/>
              </a:rPr>
              <a:t> to refer the voter to the help station. Information on the form enables the help station officials to determine the identity of the voter, the nature of the issue, and whether the voter should be offered a provisional ballot.</a:t>
            </a:r>
          </a:p>
          <a:p>
            <a:pPr marL="0" marR="0" algn="l">
              <a:spcBef>
                <a:spcPts val="0"/>
              </a:spcBef>
              <a:spcAft>
                <a:spcPts val="800"/>
              </a:spcAft>
            </a:pPr>
            <a:r>
              <a:rPr lang="en-US" sz="1800" b="0" i="0">
                <a:solidFill>
                  <a:schemeClr val="bg1"/>
                </a:solidFill>
                <a:effectLst/>
                <a:latin typeface="Calibri" panose="020F0502020204030204" pitchFamily="34" charset="0"/>
              </a:rPr>
              <a:t>Submitted </a:t>
            </a:r>
            <a:r>
              <a:rPr lang="en-US" sz="1800" b="1" i="0">
                <a:solidFill>
                  <a:schemeClr val="bg1"/>
                </a:solidFill>
                <a:effectLst/>
                <a:latin typeface="Calibri" panose="020F0502020204030204" pitchFamily="34" charset="0"/>
              </a:rPr>
              <a:t>Help Referral Forms</a:t>
            </a:r>
            <a:r>
              <a:rPr lang="en-US" sz="1800" b="0" i="0">
                <a:solidFill>
                  <a:schemeClr val="bg1"/>
                </a:solidFill>
                <a:effectLst/>
                <a:latin typeface="Calibri" panose="020F0502020204030204" pitchFamily="34" charset="0"/>
              </a:rPr>
              <a:t> should be kept in a binder or folder and returned to the board of elections offices along with other election materials. Do </a:t>
            </a:r>
            <a:r>
              <a:rPr lang="en-US" sz="1800" b="0" i="0" u="sng">
                <a:solidFill>
                  <a:schemeClr val="bg1"/>
                </a:solidFill>
                <a:effectLst/>
                <a:latin typeface="Calibri" panose="020F0502020204030204" pitchFamily="34" charset="0"/>
              </a:rPr>
              <a:t>not</a:t>
            </a:r>
            <a:r>
              <a:rPr lang="en-US" sz="1800" b="0" i="0">
                <a:solidFill>
                  <a:schemeClr val="bg1"/>
                </a:solidFill>
                <a:effectLst/>
                <a:latin typeface="Calibri" panose="020F0502020204030204" pitchFamily="34" charset="0"/>
              </a:rPr>
              <a:t> place this form into a voter’s provisional ballot envelope.</a:t>
            </a:r>
          </a:p>
        </p:txBody>
      </p:sp>
    </p:spTree>
    <p:custDataLst>
      <p:tags r:id="rId1"/>
    </p:custDataLst>
    <p:extLst>
      <p:ext uri="{BB962C8B-B14F-4D97-AF65-F5344CB8AC3E}">
        <p14:creationId xmlns:p14="http://schemas.microsoft.com/office/powerpoint/2010/main" val="2309510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56">
            <a:extLst>
              <a:ext uri="{FF2B5EF4-FFF2-40B4-BE49-F238E27FC236}">
                <a16:creationId xmlns:a16="http://schemas.microsoft.com/office/drawing/2014/main" id="{602E18F8-FC1E-42AF-BC4A-21AC335CA496}"/>
              </a:ext>
            </a:extLst>
          </p:cNvPr>
          <p:cNvSpPr>
            <a:spLocks noChangeArrowheads="1"/>
          </p:cNvSpPr>
          <p:nvPr/>
        </p:nvSpPr>
        <p:spPr bwMode="auto">
          <a:xfrm>
            <a:off x="2693864" y="5859677"/>
            <a:ext cx="6839515" cy="34751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pic>
        <p:nvPicPr>
          <p:cNvPr id="11" name="Picture 57" descr="logo_rec_elections_white_white">
            <a:extLst>
              <a:ext uri="{FF2B5EF4-FFF2-40B4-BE49-F238E27FC236}">
                <a16:creationId xmlns:a16="http://schemas.microsoft.com/office/drawing/2014/main" id="{DB45EAA4-5F68-4FD0-BCB9-589953248D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64" y="7644588"/>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2" name="Text Box 58">
            <a:extLst>
              <a:ext uri="{FF2B5EF4-FFF2-40B4-BE49-F238E27FC236}">
                <a16:creationId xmlns:a16="http://schemas.microsoft.com/office/drawing/2014/main" id="{15C8901E-FA6D-4FC6-99FB-18141E13105C}"/>
              </a:ext>
            </a:extLst>
          </p:cNvPr>
          <p:cNvSpPr txBox="1">
            <a:spLocks noChangeArrowheads="1"/>
          </p:cNvSpPr>
          <p:nvPr/>
        </p:nvSpPr>
        <p:spPr bwMode="auto">
          <a:xfrm>
            <a:off x="3856159" y="5850862"/>
            <a:ext cx="5644978" cy="356326"/>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r" eaLnBrk="0" fontAlgn="base" hangingPunct="0">
              <a:spcBef>
                <a:spcPct val="0"/>
              </a:spcBef>
              <a:spcAft>
                <a:spcPct val="0"/>
              </a:spcAft>
            </a:pPr>
            <a:r>
              <a:rPr lang="en-US" altLang="en-US" sz="1000" b="1" kern="0" dirty="0">
                <a:solidFill>
                  <a:srgbClr val="FFFFFF"/>
                </a:solidFill>
                <a:latin typeface="Century Gothic" panose="020B0502020202020204" pitchFamily="34" charset="0"/>
              </a:rPr>
              <a:t>Help Station | 15</a:t>
            </a:r>
          </a:p>
        </p:txBody>
      </p:sp>
      <p:sp>
        <p:nvSpPr>
          <p:cNvPr id="13" name="Text Box 59">
            <a:extLst>
              <a:ext uri="{FF2B5EF4-FFF2-40B4-BE49-F238E27FC236}">
                <a16:creationId xmlns:a16="http://schemas.microsoft.com/office/drawing/2014/main" id="{89B1A7F3-95BD-4C26-A9FA-70767A1CC411}"/>
              </a:ext>
            </a:extLst>
          </p:cNvPr>
          <p:cNvSpPr txBox="1">
            <a:spLocks noChangeAspect="1" noChangeArrowheads="1"/>
          </p:cNvSpPr>
          <p:nvPr/>
        </p:nvSpPr>
        <p:spPr bwMode="auto">
          <a:xfrm>
            <a:off x="2658621" y="-899362"/>
            <a:ext cx="6874758" cy="4666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800" b="1" i="0" u="none" strike="noStrike" kern="0" cap="none" spc="0" normalizeH="0" baseline="0" noProof="0">
                <a:ln>
                  <a:noFill/>
                </a:ln>
                <a:solidFill>
                  <a:srgbClr val="FFFFFF"/>
                </a:solidFill>
                <a:effectLst/>
                <a:uLnTx/>
                <a:uFillTx/>
                <a:latin typeface="Century Gothic" panose="020B0502020202020204" pitchFamily="34" charset="0"/>
              </a:rPr>
              <a:t>Step 6: Party Affiliation Review</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404099" y="653649"/>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Voter Already Voted</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sp>
        <p:nvSpPr>
          <p:cNvPr id="18" name="Text Box 7">
            <a:extLst>
              <a:ext uri="{FF2B5EF4-FFF2-40B4-BE49-F238E27FC236}">
                <a16:creationId xmlns:a16="http://schemas.microsoft.com/office/drawing/2014/main" id="{E04F60A2-027F-4DAA-AAA9-561A6F0793A6}"/>
              </a:ext>
            </a:extLst>
          </p:cNvPr>
          <p:cNvSpPr txBox="1">
            <a:spLocks noChangeArrowheads="1"/>
          </p:cNvSpPr>
          <p:nvPr/>
        </p:nvSpPr>
        <p:spPr bwMode="auto">
          <a:xfrm>
            <a:off x="2843718" y="1302541"/>
            <a:ext cx="6778362" cy="59252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233962"/>
                </a:solidFill>
                <a:latin typeface="Calibri" panose="020F0502020204030204" pitchFamily="34" charset="0"/>
              </a:rPr>
              <a:t>This is used if the voter record indicates that the voter who is there to vote has already cast their ballot in the election.</a:t>
            </a: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683809" y="699891"/>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6" name="TextBox 25">
            <a:extLst>
              <a:ext uri="{FF2B5EF4-FFF2-40B4-BE49-F238E27FC236}">
                <a16:creationId xmlns:a16="http://schemas.microsoft.com/office/drawing/2014/main" id="{70E6490D-FE52-4C50-9F20-012742225413}"/>
              </a:ext>
            </a:extLst>
          </p:cNvPr>
          <p:cNvSpPr txBox="1"/>
          <p:nvPr/>
        </p:nvSpPr>
        <p:spPr>
          <a:xfrm>
            <a:off x="2682773" y="5839944"/>
            <a:ext cx="4556540" cy="246221"/>
          </a:xfrm>
          <a:prstGeom prst="rect">
            <a:avLst/>
          </a:prstGeom>
          <a:noFill/>
        </p:spPr>
        <p:txBody>
          <a:bodyPr wrap="square" rtlCol="0">
            <a:spAutoFit/>
          </a:bodyPr>
          <a:lstStyle/>
          <a:p>
            <a:r>
              <a:rPr lang="en-US" sz="1000" b="1">
                <a:solidFill>
                  <a:schemeClr val="bg1"/>
                </a:solidFill>
                <a:latin typeface="Century Gothic" panose="020B0502020202020204" pitchFamily="34" charset="0"/>
              </a:rPr>
              <a:t>Provisional Voting Reasons</a:t>
            </a:r>
          </a:p>
        </p:txBody>
      </p:sp>
      <p:sp>
        <p:nvSpPr>
          <p:cNvPr id="16" name="Rectangle 61">
            <a:extLst>
              <a:ext uri="{FF2B5EF4-FFF2-40B4-BE49-F238E27FC236}">
                <a16:creationId xmlns:a16="http://schemas.microsoft.com/office/drawing/2014/main" id="{9AC9F227-D080-4A38-92F2-DE0FDEB11994}"/>
              </a:ext>
            </a:extLst>
          </p:cNvPr>
          <p:cNvSpPr>
            <a:spLocks noChangeArrowheads="1"/>
          </p:cNvSpPr>
          <p:nvPr/>
        </p:nvSpPr>
        <p:spPr bwMode="auto">
          <a:xfrm>
            <a:off x="4404099" y="2123413"/>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Jurisdiction Dispute</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grpSp>
        <p:nvGrpSpPr>
          <p:cNvPr id="19" name="Group 18">
            <a:extLst>
              <a:ext uri="{FF2B5EF4-FFF2-40B4-BE49-F238E27FC236}">
                <a16:creationId xmlns:a16="http://schemas.microsoft.com/office/drawing/2014/main" id="{110FB5C3-9487-4F4A-B939-4A467DC0B7BF}"/>
              </a:ext>
            </a:extLst>
          </p:cNvPr>
          <p:cNvGrpSpPr/>
          <p:nvPr/>
        </p:nvGrpSpPr>
        <p:grpSpPr>
          <a:xfrm>
            <a:off x="3670557" y="2169655"/>
            <a:ext cx="609562" cy="360916"/>
            <a:chOff x="3400376" y="1313364"/>
            <a:chExt cx="785731" cy="438003"/>
          </a:xfrm>
        </p:grpSpPr>
        <p:sp>
          <p:nvSpPr>
            <p:cNvPr id="24" name="Arrow: Chevron 23">
              <a:extLst>
                <a:ext uri="{FF2B5EF4-FFF2-40B4-BE49-F238E27FC236}">
                  <a16:creationId xmlns:a16="http://schemas.microsoft.com/office/drawing/2014/main" id="{E13D24BE-1642-480A-82B9-557131216BD3}"/>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Arrow: Chevron 24">
              <a:extLst>
                <a:ext uri="{FF2B5EF4-FFF2-40B4-BE49-F238E27FC236}">
                  <a16:creationId xmlns:a16="http://schemas.microsoft.com/office/drawing/2014/main" id="{D539975B-F26F-4438-93DA-9C8043F027F2}"/>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7" name="Text Box 7">
            <a:extLst>
              <a:ext uri="{FF2B5EF4-FFF2-40B4-BE49-F238E27FC236}">
                <a16:creationId xmlns:a16="http://schemas.microsoft.com/office/drawing/2014/main" id="{3201F15B-163F-4BEF-882E-4F601A39CC46}"/>
              </a:ext>
            </a:extLst>
          </p:cNvPr>
          <p:cNvSpPr txBox="1">
            <a:spLocks noChangeArrowheads="1"/>
          </p:cNvSpPr>
          <p:nvPr/>
        </p:nvSpPr>
        <p:spPr bwMode="auto">
          <a:xfrm>
            <a:off x="2818215" y="2836281"/>
            <a:ext cx="6778362" cy="79401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dirty="0">
                <a:solidFill>
                  <a:srgbClr val="233962"/>
                </a:solidFill>
                <a:latin typeface="Calibri" panose="020F0502020204030204" pitchFamily="34" charset="0"/>
              </a:rPr>
              <a:t>This is used if a voter shows up to vote and has no eligible ballot style or the voter requests to vote for an election contest that is not in their assigned voting district based on their legal voting residence.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0" name="Rectangle 61">
            <a:extLst>
              <a:ext uri="{FF2B5EF4-FFF2-40B4-BE49-F238E27FC236}">
                <a16:creationId xmlns:a16="http://schemas.microsoft.com/office/drawing/2014/main" id="{E66AD714-7C20-4E22-A046-8C6EB05F555A}"/>
              </a:ext>
            </a:extLst>
          </p:cNvPr>
          <p:cNvSpPr>
            <a:spLocks noChangeArrowheads="1"/>
          </p:cNvSpPr>
          <p:nvPr/>
        </p:nvSpPr>
        <p:spPr bwMode="auto">
          <a:xfrm>
            <a:off x="4308659" y="3893302"/>
            <a:ext cx="3657600" cy="44577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FFFFFF"/>
                </a:solidFill>
                <a:effectLst/>
                <a:uLnTx/>
                <a:uFillTx/>
                <a:latin typeface="Century Gothic" panose="020B0502020202020204" pitchFamily="34" charset="0"/>
              </a:rPr>
              <a:t>Voted During Extended Hours</a:t>
            </a:r>
            <a:endParaRPr kumimoji="0" lang="en-US" altLang="en-US" sz="2400" b="0" i="0" u="none" strike="noStrike" kern="0" cap="none" spc="0" normalizeH="0" baseline="0" noProof="0">
              <a:ln>
                <a:noFill/>
              </a:ln>
              <a:solidFill>
                <a:prstClr val="black"/>
              </a:solidFill>
              <a:effectLst/>
              <a:uLnTx/>
              <a:uFillTx/>
              <a:latin typeface="Century Gothic" panose="020B0502020202020204" pitchFamily="34" charset="0"/>
            </a:endParaRPr>
          </a:p>
        </p:txBody>
      </p:sp>
      <p:grpSp>
        <p:nvGrpSpPr>
          <p:cNvPr id="28" name="Group 27">
            <a:extLst>
              <a:ext uri="{FF2B5EF4-FFF2-40B4-BE49-F238E27FC236}">
                <a16:creationId xmlns:a16="http://schemas.microsoft.com/office/drawing/2014/main" id="{7CFD422C-B41A-4726-879A-2F38F75DE5D7}"/>
              </a:ext>
            </a:extLst>
          </p:cNvPr>
          <p:cNvGrpSpPr/>
          <p:nvPr/>
        </p:nvGrpSpPr>
        <p:grpSpPr>
          <a:xfrm>
            <a:off x="3575117" y="3939544"/>
            <a:ext cx="609562" cy="360916"/>
            <a:chOff x="3400376" y="1313364"/>
            <a:chExt cx="785731" cy="438003"/>
          </a:xfrm>
        </p:grpSpPr>
        <p:sp>
          <p:nvSpPr>
            <p:cNvPr id="29" name="Arrow: Chevron 28">
              <a:extLst>
                <a:ext uri="{FF2B5EF4-FFF2-40B4-BE49-F238E27FC236}">
                  <a16:creationId xmlns:a16="http://schemas.microsoft.com/office/drawing/2014/main" id="{E2D0DF5C-2B70-47F9-9D3C-7839F6B83334}"/>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Arrow: Chevron 29">
              <a:extLst>
                <a:ext uri="{FF2B5EF4-FFF2-40B4-BE49-F238E27FC236}">
                  <a16:creationId xmlns:a16="http://schemas.microsoft.com/office/drawing/2014/main" id="{84E97651-EC57-4F65-A28F-9EE9DCC33202}"/>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31" name="Text Box 7">
            <a:extLst>
              <a:ext uri="{FF2B5EF4-FFF2-40B4-BE49-F238E27FC236}">
                <a16:creationId xmlns:a16="http://schemas.microsoft.com/office/drawing/2014/main" id="{C67876E3-2BC6-4387-890A-BE78825BD50E}"/>
              </a:ext>
            </a:extLst>
          </p:cNvPr>
          <p:cNvSpPr txBox="1">
            <a:spLocks noChangeArrowheads="1"/>
          </p:cNvSpPr>
          <p:nvPr/>
        </p:nvSpPr>
        <p:spPr bwMode="auto">
          <a:xfrm>
            <a:off x="2722775" y="4606170"/>
            <a:ext cx="6778362" cy="57268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lang="en-US" altLang="en-US" sz="1400">
                <a:solidFill>
                  <a:srgbClr val="233962"/>
                </a:solidFill>
                <a:latin typeface="Calibri" panose="020F0502020204030204" pitchFamily="34" charset="0"/>
              </a:rPr>
              <a:t>This is used if the hours for voting are extended by the State Board of Elections or a court order.</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682914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2">
            <a:extLst>
              <a:ext uri="{FF2B5EF4-FFF2-40B4-BE49-F238E27FC236}">
                <a16:creationId xmlns:a16="http://schemas.microsoft.com/office/drawing/2014/main" id="{039ABA61-C1D0-44B6-AA46-A14D77F3853B}"/>
              </a:ext>
            </a:extLst>
          </p:cNvPr>
          <p:cNvSpPr>
            <a:spLocks noChangeArrowheads="1"/>
          </p:cNvSpPr>
          <p:nvPr/>
        </p:nvSpPr>
        <p:spPr bwMode="auto">
          <a:xfrm>
            <a:off x="2742735" y="1732189"/>
            <a:ext cx="1641257" cy="323673"/>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rgbClr val="233962"/>
                </a:solidFill>
                <a:effectLst/>
                <a:latin typeface="Calibri" panose="020F0502020204030204" pitchFamily="34" charset="0"/>
              </a:rPr>
              <a:t>PIN</a:t>
            </a:r>
            <a:endParaRPr kumimoji="0" lang="en-US" altLang="en-US" sz="2000" b="0" i="0" u="none" strike="noStrike" cap="none" normalizeH="0" baseline="0">
              <a:ln>
                <a:noFill/>
              </a:ln>
              <a:solidFill>
                <a:schemeClr val="tx1"/>
              </a:solidFill>
              <a:effectLst/>
              <a:latin typeface="Arial" panose="020B0604020202020204" pitchFamily="34" charset="0"/>
            </a:endParaRPr>
          </a:p>
        </p:txBody>
      </p:sp>
      <p:pic>
        <p:nvPicPr>
          <p:cNvPr id="4" name="Picture 57" descr="logo_rec_elections_white_white">
            <a:extLst>
              <a:ext uri="{FF2B5EF4-FFF2-40B4-BE49-F238E27FC236}">
                <a16:creationId xmlns:a16="http://schemas.microsoft.com/office/drawing/2014/main" id="{820AEDFD-C2AF-450E-A469-8B68313D89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64" y="7450683"/>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0" name="Text Box 2">
            <a:extLst>
              <a:ext uri="{FF2B5EF4-FFF2-40B4-BE49-F238E27FC236}">
                <a16:creationId xmlns:a16="http://schemas.microsoft.com/office/drawing/2014/main" id="{118C0AFA-2B38-4D0E-A987-9A9F27CC6DB9}"/>
              </a:ext>
            </a:extLst>
          </p:cNvPr>
          <p:cNvSpPr txBox="1">
            <a:spLocks noChangeArrowheads="1"/>
          </p:cNvSpPr>
          <p:nvPr/>
        </p:nvSpPr>
        <p:spPr bwMode="auto">
          <a:xfrm>
            <a:off x="2178636" y="527982"/>
            <a:ext cx="730250" cy="109537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1" i="0" u="none" strike="noStrike" cap="none" normalizeH="0" baseline="0" dirty="0">
                <a:ln>
                  <a:noFill/>
                </a:ln>
                <a:solidFill>
                  <a:srgbClr val="A0191D"/>
                </a:solidFill>
                <a:effectLst/>
                <a:latin typeface="Century Gothic" panose="020B0502020202020204" pitchFamily="34" charset="0"/>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3">
            <a:extLst>
              <a:ext uri="{FF2B5EF4-FFF2-40B4-BE49-F238E27FC236}">
                <a16:creationId xmlns:a16="http://schemas.microsoft.com/office/drawing/2014/main" id="{A909AC8C-EBAB-4422-BA6F-F2339472BA5D}"/>
              </a:ext>
            </a:extLst>
          </p:cNvPr>
          <p:cNvSpPr>
            <a:spLocks noChangeArrowheads="1"/>
          </p:cNvSpPr>
          <p:nvPr/>
        </p:nvSpPr>
        <p:spPr bwMode="auto">
          <a:xfrm>
            <a:off x="2748265" y="949869"/>
            <a:ext cx="6767210" cy="654162"/>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kumimoji="0" lang="en-US" altLang="en-US" sz="1400" i="0" u="none" strike="noStrike" cap="none" normalizeH="0" baseline="0" dirty="0">
                <a:ln>
                  <a:noFill/>
                </a:ln>
                <a:solidFill>
                  <a:srgbClr val="FFFFFF"/>
                </a:solidFill>
                <a:effectLst/>
                <a:latin typeface="Calibri" panose="020F0502020204030204" pitchFamily="34" charset="0"/>
              </a:rPr>
              <a:t>Provide the voter with the </a:t>
            </a:r>
            <a:r>
              <a:rPr kumimoji="0" lang="en-US" altLang="en-US" sz="1400" b="1" i="0" u="none" strike="noStrike" cap="none" normalizeH="0" baseline="0" dirty="0">
                <a:ln>
                  <a:noFill/>
                </a:ln>
                <a:solidFill>
                  <a:srgbClr val="FFFFFF"/>
                </a:solidFill>
                <a:effectLst/>
                <a:latin typeface="Calibri" panose="020F0502020204030204" pitchFamily="34" charset="0"/>
              </a:rPr>
              <a:t>Provisional Voter </a:t>
            </a:r>
            <a:r>
              <a:rPr lang="en-US" altLang="en-US" sz="1400" b="1" dirty="0">
                <a:solidFill>
                  <a:srgbClr val="FFFFFF"/>
                </a:solidFill>
                <a:latin typeface="Calibri" panose="020F0502020204030204" pitchFamily="34" charset="0"/>
              </a:rPr>
              <a:t>Instructions</a:t>
            </a:r>
            <a:r>
              <a:rPr lang="en-US" altLang="en-US" sz="1400" dirty="0">
                <a:solidFill>
                  <a:srgbClr val="FFFFFF"/>
                </a:solidFill>
                <a:latin typeface="Calibri" panose="020F0502020204030204" pitchFamily="34" charset="0"/>
              </a:rPr>
              <a:t>. If voting provisionally due to a Photo ID exception provide voter with the Photo ID Exception Form. </a:t>
            </a:r>
            <a:endParaRPr lang="en-US" altLang="en-US" sz="14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ectangle 2">
            <a:extLst>
              <a:ext uri="{FF2B5EF4-FFF2-40B4-BE49-F238E27FC236}">
                <a16:creationId xmlns:a16="http://schemas.microsoft.com/office/drawing/2014/main" id="{762BC3B2-B5C0-41A8-B5B6-94F1324E775F}"/>
              </a:ext>
            </a:extLst>
          </p:cNvPr>
          <p:cNvSpPr>
            <a:spLocks noChangeArrowheads="1"/>
          </p:cNvSpPr>
          <p:nvPr/>
        </p:nvSpPr>
        <p:spPr bwMode="auto">
          <a:xfrm>
            <a:off x="2742734" y="683280"/>
            <a:ext cx="2412362" cy="266589"/>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33962"/>
                </a:solidFill>
                <a:effectLst/>
                <a:latin typeface="Calibri" panose="020F0502020204030204" pitchFamily="34" charset="0"/>
              </a:rPr>
              <a:t>Provisional Voting Reason</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13" name="Rectangle 3">
            <a:extLst>
              <a:ext uri="{FF2B5EF4-FFF2-40B4-BE49-F238E27FC236}">
                <a16:creationId xmlns:a16="http://schemas.microsoft.com/office/drawing/2014/main" id="{A7A12F23-FFD4-41EB-BF6E-65F9EE0209DB}"/>
              </a:ext>
            </a:extLst>
          </p:cNvPr>
          <p:cNvSpPr>
            <a:spLocks noChangeArrowheads="1"/>
          </p:cNvSpPr>
          <p:nvPr/>
        </p:nvSpPr>
        <p:spPr bwMode="auto">
          <a:xfrm>
            <a:off x="2748265" y="2036678"/>
            <a:ext cx="6767210" cy="746341"/>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kumimoji="0" lang="en-US" altLang="en-US" sz="1400" i="0" u="none" strike="noStrike" cap="none" normalizeH="0" baseline="0" dirty="0">
                <a:ln>
                  <a:noFill/>
                </a:ln>
                <a:solidFill>
                  <a:srgbClr val="FFFFFF"/>
                </a:solidFill>
                <a:effectLst/>
                <a:latin typeface="Calibri"/>
                <a:cs typeface="Calibri"/>
              </a:rPr>
              <a:t>Show the voter their </a:t>
            </a:r>
            <a:r>
              <a:rPr kumimoji="0" lang="en-US" altLang="en-US" sz="1400" b="1" i="0" u="none" strike="noStrike" cap="none" normalizeH="0" baseline="0" dirty="0">
                <a:ln>
                  <a:noFill/>
                </a:ln>
                <a:solidFill>
                  <a:srgbClr val="FFFFFF"/>
                </a:solidFill>
                <a:effectLst/>
                <a:latin typeface="Calibri"/>
                <a:cs typeface="Calibri"/>
              </a:rPr>
              <a:t>Provisional Id</a:t>
            </a:r>
            <a:r>
              <a:rPr lang="en-US" altLang="en-US" sz="1400" b="1" dirty="0">
                <a:solidFill>
                  <a:srgbClr val="FFFFFF"/>
                </a:solidFill>
                <a:latin typeface="Calibri"/>
                <a:cs typeface="Calibri"/>
              </a:rPr>
              <a:t>entification Number </a:t>
            </a:r>
            <a:r>
              <a:rPr lang="en-US" altLang="en-US" sz="1400" dirty="0">
                <a:solidFill>
                  <a:srgbClr val="FFFFFF"/>
                </a:solidFill>
                <a:latin typeface="Calibri"/>
                <a:cs typeface="Calibri"/>
              </a:rPr>
              <a:t>on the instructions. A voter can use the PIN to check the status of their provisional application. This information will be available </a:t>
            </a:r>
            <a:r>
              <a:rPr kumimoji="0" lang="en-US" altLang="en-US" sz="1400" b="1" i="0" u="none" strike="noStrike" cap="none" normalizeH="0" baseline="0" dirty="0">
                <a:ln>
                  <a:noFill/>
                </a:ln>
                <a:solidFill>
                  <a:srgbClr val="FFFFFF"/>
                </a:solidFill>
                <a:effectLst/>
                <a:latin typeface="Calibri"/>
                <a:cs typeface="Calibri"/>
              </a:rPr>
              <a:t>10 days </a:t>
            </a:r>
            <a:r>
              <a:rPr kumimoji="0" lang="en-US" altLang="en-US" sz="1400" i="0" u="none" strike="noStrike" cap="none" normalizeH="0" baseline="0" dirty="0">
                <a:ln>
                  <a:noFill/>
                </a:ln>
                <a:solidFill>
                  <a:srgbClr val="FFFFFF"/>
                </a:solidFill>
                <a:effectLst/>
                <a:latin typeface="Calibri"/>
                <a:cs typeface="Calibri"/>
              </a:rPr>
              <a:t>after Election Day (or </a:t>
            </a:r>
            <a:r>
              <a:rPr lang="en-US" altLang="en-US" sz="1400" b="1" dirty="0">
                <a:solidFill>
                  <a:srgbClr val="FFFFFF"/>
                </a:solidFill>
                <a:latin typeface="Calibri"/>
                <a:cs typeface="Calibri"/>
              </a:rPr>
              <a:t>7 days </a:t>
            </a:r>
            <a:r>
              <a:rPr lang="en-US" altLang="en-US" sz="1400" dirty="0">
                <a:solidFill>
                  <a:srgbClr val="FFFFFF"/>
                </a:solidFill>
                <a:latin typeface="Calibri"/>
                <a:cs typeface="Calibri"/>
              </a:rPr>
              <a:t>for municipal elections in Sept./Oct.)</a:t>
            </a:r>
            <a:r>
              <a:rPr kumimoji="0" lang="en-US" altLang="en-US" sz="1400" i="0" u="none" strike="noStrike" cap="none" normalizeH="0" baseline="0" dirty="0">
                <a:ln>
                  <a:noFill/>
                </a:ln>
                <a:solidFill>
                  <a:srgbClr val="FFFFFF"/>
                </a:solidFill>
                <a:effectLst/>
                <a:latin typeface="Calibri"/>
                <a:cs typeface="Calibri"/>
              </a:rPr>
              <a:t>.</a:t>
            </a:r>
            <a:endParaRPr lang="en-US" altLang="en-US" sz="1400" i="0" u="none" strike="noStrike" cap="none" normalizeH="0" baseline="0" dirty="0">
              <a:ln>
                <a:noFill/>
              </a:ln>
              <a:solidFill>
                <a:schemeClr val="tx1"/>
              </a:solidFill>
              <a:effectLst/>
              <a:latin typeface="Calibri"/>
              <a:cs typeface="Calibri"/>
            </a:endParaRPr>
          </a:p>
        </p:txBody>
      </p:sp>
      <p:sp>
        <p:nvSpPr>
          <p:cNvPr id="21" name="Text Box 7">
            <a:extLst>
              <a:ext uri="{FF2B5EF4-FFF2-40B4-BE49-F238E27FC236}">
                <a16:creationId xmlns:a16="http://schemas.microsoft.com/office/drawing/2014/main" id="{13A112B6-B07A-4C9A-9ADC-701B688727D2}"/>
              </a:ext>
            </a:extLst>
          </p:cNvPr>
          <p:cNvSpPr txBox="1">
            <a:spLocks noChangeArrowheads="1"/>
          </p:cNvSpPr>
          <p:nvPr/>
        </p:nvSpPr>
        <p:spPr bwMode="auto">
          <a:xfrm>
            <a:off x="3600956" y="129669"/>
            <a:ext cx="4990087" cy="453016"/>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800" b="1" i="0" u="none" strike="noStrike" kern="0" cap="none" spc="0" normalizeH="0" baseline="0" noProof="0" dirty="0">
                <a:ln>
                  <a:noFill/>
                </a:ln>
                <a:solidFill>
                  <a:srgbClr val="233962"/>
                </a:solidFill>
                <a:effectLst/>
                <a:uLnTx/>
                <a:uFillTx/>
                <a:latin typeface="Century Gothic" panose="020B0502020202020204" pitchFamily="34" charset="0"/>
              </a:rPr>
              <a:t>Provisional Voter Instructions</a:t>
            </a:r>
            <a:endParaRPr kumimoji="0" lang="en-US" altLang="en-US" sz="24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22" name="Text Box 2">
            <a:extLst>
              <a:ext uri="{FF2B5EF4-FFF2-40B4-BE49-F238E27FC236}">
                <a16:creationId xmlns:a16="http://schemas.microsoft.com/office/drawing/2014/main" id="{4EF66B2D-C6C3-4AB4-9625-4A2C4971A60E}"/>
              </a:ext>
            </a:extLst>
          </p:cNvPr>
          <p:cNvSpPr txBox="1">
            <a:spLocks noChangeArrowheads="1"/>
          </p:cNvSpPr>
          <p:nvPr/>
        </p:nvSpPr>
        <p:spPr bwMode="auto">
          <a:xfrm>
            <a:off x="2178636" y="1745646"/>
            <a:ext cx="730250" cy="136332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7200" b="1" dirty="0">
                <a:solidFill>
                  <a:srgbClr val="A0191D"/>
                </a:solidFill>
                <a:latin typeface="Century Gothic" panose="020B0502020202020204"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Rectangle 3">
            <a:extLst>
              <a:ext uri="{FF2B5EF4-FFF2-40B4-BE49-F238E27FC236}">
                <a16:creationId xmlns:a16="http://schemas.microsoft.com/office/drawing/2014/main" id="{5795135B-1288-4F45-979E-EC8B293A57C5}"/>
              </a:ext>
            </a:extLst>
          </p:cNvPr>
          <p:cNvSpPr>
            <a:spLocks noChangeArrowheads="1"/>
          </p:cNvSpPr>
          <p:nvPr/>
        </p:nvSpPr>
        <p:spPr bwMode="auto">
          <a:xfrm>
            <a:off x="2760797" y="3102578"/>
            <a:ext cx="6731964" cy="1993306"/>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kumimoji="0" lang="en-US" altLang="en-US" sz="1400" i="0" u="none" strike="noStrike" cap="none" normalizeH="0" baseline="0" dirty="0">
                <a:ln>
                  <a:noFill/>
                </a:ln>
                <a:solidFill>
                  <a:srgbClr val="FFFFFF"/>
                </a:solidFill>
                <a:effectLst/>
                <a:latin typeface="Calibri"/>
                <a:cs typeface="Calibri"/>
              </a:rPr>
              <a:t>If the voter voted provisionally due to ID NOT PROVIDED – NO EXCEPTION FORM/RETURN WITH ID (because the voter plans to bring their Photo ID to the county board office and/or is unable to provide an acceptable </a:t>
            </a:r>
            <a:r>
              <a:rPr lang="en-US" altLang="en-US" sz="1400" dirty="0">
                <a:solidFill>
                  <a:srgbClr val="FFFFFF"/>
                </a:solidFill>
                <a:latin typeface="Calibri"/>
                <a:cs typeface="Calibri"/>
              </a:rPr>
              <a:t>HAVA ID</a:t>
            </a:r>
            <a:r>
              <a:rPr kumimoji="0" lang="en-US" altLang="en-US" sz="1400" i="0" u="none" strike="noStrike" cap="none" normalizeH="0" baseline="0" dirty="0">
                <a:ln>
                  <a:noFill/>
                </a:ln>
                <a:solidFill>
                  <a:srgbClr val="FFFFFF"/>
                </a:solidFill>
                <a:effectLst/>
                <a:latin typeface="Calibri"/>
                <a:cs typeface="Calibri"/>
              </a:rPr>
              <a:t>),</a:t>
            </a:r>
            <a:r>
              <a:rPr kumimoji="0" lang="en-US" altLang="en-US" sz="1400" b="1" i="0" u="none" strike="noStrike" cap="none" normalizeH="0" baseline="0" dirty="0">
                <a:ln>
                  <a:noFill/>
                </a:ln>
                <a:solidFill>
                  <a:srgbClr val="FFFFFF"/>
                </a:solidFill>
                <a:effectLst/>
                <a:latin typeface="Calibri"/>
                <a:cs typeface="Calibri"/>
              </a:rPr>
              <a:t> </a:t>
            </a:r>
            <a:r>
              <a:rPr kumimoji="0" lang="en-US" altLang="en-US" sz="1400" i="0" u="none" strike="noStrike" cap="none" normalizeH="0" baseline="0" dirty="0">
                <a:ln>
                  <a:noFill/>
                </a:ln>
                <a:solidFill>
                  <a:srgbClr val="FFFFFF"/>
                </a:solidFill>
                <a:effectLst/>
                <a:latin typeface="Calibri"/>
                <a:cs typeface="Calibri"/>
              </a:rPr>
              <a:t>inform the voter that they must provide the county board of elections with the ID no later than </a:t>
            </a:r>
            <a:r>
              <a:rPr lang="en-US" altLang="en-US" sz="1400" dirty="0">
                <a:solidFill>
                  <a:srgbClr val="FFFFFF"/>
                </a:solidFill>
                <a:latin typeface="Calibri"/>
                <a:cs typeface="Calibri"/>
              </a:rPr>
              <a:t>noon (12pm) on the third business day after Election Day. </a:t>
            </a:r>
            <a:endParaRPr kumimoji="0" lang="en-US" altLang="en-US" sz="1400" i="0" u="none" strike="noStrike" cap="none" normalizeH="0" baseline="0" dirty="0">
              <a:ln>
                <a:noFill/>
              </a:ln>
              <a:solidFill>
                <a:srgbClr val="FFFFFF"/>
              </a:solidFill>
              <a:effectLst/>
              <a:latin typeface="Calibri" panose="020F0502020204030204" pitchFamily="34" charset="0"/>
            </a:endParaRPr>
          </a:p>
          <a:p>
            <a:pPr eaLnBrk="0" fontAlgn="base" hangingPunct="0">
              <a:spcBef>
                <a:spcPct val="0"/>
              </a:spcBef>
              <a:spcAft>
                <a:spcPct val="0"/>
              </a:spcAft>
            </a:pPr>
            <a:r>
              <a:rPr kumimoji="0" lang="en-US" altLang="en-US" sz="1400" i="0" u="none" strike="noStrike" cap="none" normalizeH="0" baseline="0" dirty="0">
                <a:ln>
                  <a:noFill/>
                </a:ln>
                <a:solidFill>
                  <a:srgbClr val="FFFFFF"/>
                </a:solidFill>
                <a:effectLst/>
                <a:latin typeface="Calibri"/>
                <a:cs typeface="Calibri"/>
              </a:rPr>
              <a:t>*Remind voter that Photo ID must be provided in person but HAVA ID can be mailed/faxed/emailed.</a:t>
            </a:r>
          </a:p>
          <a:p>
            <a:pPr eaLnBrk="0" fontAlgn="base" hangingPunct="0">
              <a:spcBef>
                <a:spcPct val="0"/>
              </a:spcBef>
              <a:spcAft>
                <a:spcPct val="0"/>
              </a:spcAft>
            </a:pPr>
            <a:r>
              <a:rPr lang="en-US" altLang="en-US" sz="1400" dirty="0">
                <a:solidFill>
                  <a:srgbClr val="FFFFFF"/>
                </a:solidFill>
                <a:latin typeface="Calibri" panose="020F0502020204030204" pitchFamily="34" charset="0"/>
              </a:rPr>
              <a:t>*</a:t>
            </a:r>
            <a:r>
              <a:rPr kumimoji="0" lang="en-US" altLang="en-US" sz="1400" i="0" u="none" strike="noStrike" cap="none" normalizeH="0" baseline="0" dirty="0">
                <a:ln>
                  <a:noFill/>
                </a:ln>
                <a:solidFill>
                  <a:srgbClr val="FFFFFF"/>
                </a:solidFill>
                <a:effectLst/>
                <a:latin typeface="Calibri" panose="020F0502020204030204" pitchFamily="34" charset="0"/>
              </a:rPr>
              <a:t>Be sure to provide “Notice to No ID Voters” (HAVA) or “Common ID  Flyer” (Photo ID) or Notice to DL/SSN Provisional Voters (</a:t>
            </a:r>
            <a:r>
              <a:rPr lang="en-US" altLang="en-US" sz="1400" dirty="0">
                <a:solidFill>
                  <a:srgbClr val="FFFFFF"/>
                </a:solidFill>
                <a:latin typeface="Calibri" panose="020F0502020204030204" pitchFamily="34" charset="0"/>
              </a:rPr>
              <a:t>Registration Repair) </a:t>
            </a:r>
            <a:endParaRPr kumimoji="0" lang="en-US" altLang="en-US" sz="1400" i="0" u="none" strike="noStrike" cap="none" normalizeH="0" baseline="0" dirty="0">
              <a:ln>
                <a:noFill/>
              </a:ln>
              <a:solidFill>
                <a:schemeClr val="tx1"/>
              </a:solidFill>
              <a:effectLst/>
              <a:latin typeface="Arial" panose="020B0604020202020204" pitchFamily="34" charset="0"/>
            </a:endParaRPr>
          </a:p>
        </p:txBody>
      </p:sp>
      <p:sp>
        <p:nvSpPr>
          <p:cNvPr id="24" name="Rectangle 2">
            <a:extLst>
              <a:ext uri="{FF2B5EF4-FFF2-40B4-BE49-F238E27FC236}">
                <a16:creationId xmlns:a16="http://schemas.microsoft.com/office/drawing/2014/main" id="{DC367842-2169-49B1-9801-651589B18E1E}"/>
              </a:ext>
            </a:extLst>
          </p:cNvPr>
          <p:cNvSpPr>
            <a:spLocks noChangeArrowheads="1"/>
          </p:cNvSpPr>
          <p:nvPr/>
        </p:nvSpPr>
        <p:spPr bwMode="auto">
          <a:xfrm>
            <a:off x="2755267" y="2856171"/>
            <a:ext cx="1641257" cy="260059"/>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sz="1600" b="1" dirty="0">
                <a:solidFill>
                  <a:srgbClr val="233962"/>
                </a:solidFill>
                <a:latin typeface="Calibri" panose="020F0502020204030204" pitchFamily="34" charset="0"/>
              </a:rPr>
              <a:t>NO ID</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25" name="Text Box 2">
            <a:extLst>
              <a:ext uri="{FF2B5EF4-FFF2-40B4-BE49-F238E27FC236}">
                <a16:creationId xmlns:a16="http://schemas.microsoft.com/office/drawing/2014/main" id="{9808A9C0-AC0A-42E7-82F8-76C29ABDB878}"/>
              </a:ext>
            </a:extLst>
          </p:cNvPr>
          <p:cNvSpPr txBox="1">
            <a:spLocks noChangeArrowheads="1"/>
          </p:cNvSpPr>
          <p:nvPr/>
        </p:nvSpPr>
        <p:spPr bwMode="auto">
          <a:xfrm>
            <a:off x="2191168" y="2996086"/>
            <a:ext cx="730250" cy="109537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1" i="0" u="none" strike="noStrike" cap="none" normalizeH="0" baseline="0">
                <a:ln>
                  <a:noFill/>
                </a:ln>
                <a:solidFill>
                  <a:srgbClr val="A0191D"/>
                </a:solidFill>
                <a:effectLst/>
                <a:latin typeface="Century Gothic" panose="020B0502020202020204" pitchFamily="34" charset="0"/>
              </a:rPr>
              <a:t>3</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 name="Rectangle 3">
            <a:extLst>
              <a:ext uri="{FF2B5EF4-FFF2-40B4-BE49-F238E27FC236}">
                <a16:creationId xmlns:a16="http://schemas.microsoft.com/office/drawing/2014/main" id="{1ABD6517-A49E-4ADD-A5E7-1A7690118A92}"/>
              </a:ext>
            </a:extLst>
          </p:cNvPr>
          <p:cNvSpPr>
            <a:spLocks noChangeArrowheads="1"/>
          </p:cNvSpPr>
          <p:nvPr/>
        </p:nvSpPr>
        <p:spPr bwMode="auto">
          <a:xfrm>
            <a:off x="2783511" y="5442699"/>
            <a:ext cx="6731964" cy="504441"/>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kumimoji="0" lang="en-US" altLang="en-US" sz="1400" i="0" u="none" strike="noStrike" cap="none" normalizeH="0" baseline="0" dirty="0">
                <a:ln>
                  <a:noFill/>
                </a:ln>
                <a:solidFill>
                  <a:srgbClr val="FFFFFF"/>
                </a:solidFill>
                <a:effectLst/>
                <a:latin typeface="Calibri" panose="020F0502020204030204" pitchFamily="34" charset="0"/>
              </a:rPr>
              <a:t>Inform the voter of the date the county canvass day will be held: </a:t>
            </a:r>
            <a:endParaRPr lang="en-US" sz="1400" dirty="0"/>
          </a:p>
          <a:p>
            <a:pPr eaLnBrk="0" fontAlgn="base" hangingPunct="0">
              <a:spcBef>
                <a:spcPct val="0"/>
              </a:spcBef>
              <a:spcAft>
                <a:spcPct val="0"/>
              </a:spcAft>
            </a:pPr>
            <a:r>
              <a:rPr kumimoji="0" lang="en-US" altLang="en-US" sz="1400" b="1" i="0" u="none" strike="noStrike" cap="none" normalizeH="0" baseline="0" dirty="0">
                <a:ln>
                  <a:noFill/>
                </a:ln>
                <a:solidFill>
                  <a:srgbClr val="FFFFFF"/>
                </a:solidFill>
                <a:effectLst/>
                <a:latin typeface="Calibri"/>
                <a:cs typeface="Calibri"/>
              </a:rPr>
              <a:t>10 days </a:t>
            </a:r>
            <a:r>
              <a:rPr kumimoji="0" lang="en-US" altLang="en-US" sz="1400" i="0" u="none" strike="noStrike" cap="none" normalizeH="0" baseline="0" dirty="0">
                <a:ln>
                  <a:noFill/>
                </a:ln>
                <a:solidFill>
                  <a:srgbClr val="FFFFFF"/>
                </a:solidFill>
                <a:effectLst/>
                <a:latin typeface="Calibri"/>
                <a:cs typeface="Calibri"/>
              </a:rPr>
              <a:t>after Election Day (or </a:t>
            </a:r>
            <a:r>
              <a:rPr lang="en-US" altLang="en-US" sz="1400" b="1" dirty="0">
                <a:solidFill>
                  <a:srgbClr val="FFFFFF"/>
                </a:solidFill>
                <a:latin typeface="Calibri"/>
                <a:cs typeface="Calibri"/>
              </a:rPr>
              <a:t>7 days </a:t>
            </a:r>
            <a:r>
              <a:rPr lang="en-US" altLang="en-US" sz="1400" dirty="0">
                <a:solidFill>
                  <a:srgbClr val="FFFFFF"/>
                </a:solidFill>
                <a:latin typeface="Calibri"/>
                <a:cs typeface="Calibri"/>
              </a:rPr>
              <a:t>for municipal elections in Sept./Oct.)</a:t>
            </a:r>
            <a:r>
              <a:rPr kumimoji="0" lang="en-US" altLang="en-US" sz="1400" i="0" u="none" strike="noStrike" cap="none" normalizeH="0" baseline="0" dirty="0">
                <a:ln>
                  <a:noFill/>
                </a:ln>
                <a:solidFill>
                  <a:srgbClr val="FFFFFF"/>
                </a:solidFill>
                <a:effectLst/>
                <a:latin typeface="Calibri"/>
                <a:cs typeface="Calibri"/>
              </a:rPr>
              <a:t>.</a:t>
            </a:r>
            <a:endParaRPr lang="en-US" altLang="en-US" sz="1400" i="0" u="none" strike="noStrike" cap="none" normalizeH="0" baseline="0" dirty="0">
              <a:ln>
                <a:noFill/>
              </a:ln>
              <a:solidFill>
                <a:schemeClr val="tx1"/>
              </a:solidFill>
              <a:effectLst/>
              <a:latin typeface="Calibri"/>
              <a:cs typeface="Calibri"/>
            </a:endParaRPr>
          </a:p>
        </p:txBody>
      </p:sp>
      <p:sp>
        <p:nvSpPr>
          <p:cNvPr id="27" name="Rectangle 2">
            <a:extLst>
              <a:ext uri="{FF2B5EF4-FFF2-40B4-BE49-F238E27FC236}">
                <a16:creationId xmlns:a16="http://schemas.microsoft.com/office/drawing/2014/main" id="{9605221F-EFD1-447A-B402-BA98CAA5AB96}"/>
              </a:ext>
            </a:extLst>
          </p:cNvPr>
          <p:cNvSpPr>
            <a:spLocks noChangeArrowheads="1"/>
          </p:cNvSpPr>
          <p:nvPr/>
        </p:nvSpPr>
        <p:spPr bwMode="auto">
          <a:xfrm>
            <a:off x="2777981" y="5166786"/>
            <a:ext cx="1926541" cy="256864"/>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33962"/>
                </a:solidFill>
                <a:effectLst/>
                <a:latin typeface="Calibri" panose="020F0502020204030204" pitchFamily="34" charset="0"/>
              </a:rPr>
              <a:t>County Canvass Day</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28" name="Text Box 2">
            <a:extLst>
              <a:ext uri="{FF2B5EF4-FFF2-40B4-BE49-F238E27FC236}">
                <a16:creationId xmlns:a16="http://schemas.microsoft.com/office/drawing/2014/main" id="{886DF751-F0E4-430A-88DE-5B7188C228E1}"/>
              </a:ext>
            </a:extLst>
          </p:cNvPr>
          <p:cNvSpPr txBox="1">
            <a:spLocks noChangeArrowheads="1"/>
          </p:cNvSpPr>
          <p:nvPr/>
        </p:nvSpPr>
        <p:spPr bwMode="auto">
          <a:xfrm>
            <a:off x="2213882" y="4927501"/>
            <a:ext cx="730250" cy="109537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1" i="0" u="none" strike="noStrike" cap="none" normalizeH="0" baseline="0" dirty="0">
                <a:ln>
                  <a:noFill/>
                </a:ln>
                <a:solidFill>
                  <a:srgbClr val="A0191D"/>
                </a:solidFill>
                <a:effectLst/>
                <a:latin typeface="Century Gothic" panose="020B0502020202020204" pitchFamily="34" charset="0"/>
              </a:rPr>
              <a:t>4</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grpSp>
        <p:nvGrpSpPr>
          <p:cNvPr id="2" name="Group 1">
            <a:extLst>
              <a:ext uri="{FF2B5EF4-FFF2-40B4-BE49-F238E27FC236}">
                <a16:creationId xmlns:a16="http://schemas.microsoft.com/office/drawing/2014/main" id="{AC468A27-08EC-C6DE-EA24-8221A84C7C03}"/>
              </a:ext>
            </a:extLst>
          </p:cNvPr>
          <p:cNvGrpSpPr/>
          <p:nvPr/>
        </p:nvGrpSpPr>
        <p:grpSpPr>
          <a:xfrm>
            <a:off x="2676525" y="5993635"/>
            <a:ext cx="6838950" cy="414156"/>
            <a:chOff x="2676525" y="5993635"/>
            <a:chExt cx="6838950" cy="414156"/>
          </a:xfrm>
        </p:grpSpPr>
        <p:sp>
          <p:nvSpPr>
            <p:cNvPr id="7" name="Rectangle 3">
              <a:extLst>
                <a:ext uri="{FF2B5EF4-FFF2-40B4-BE49-F238E27FC236}">
                  <a16:creationId xmlns:a16="http://schemas.microsoft.com/office/drawing/2014/main" id="{827C0E6A-40E8-85DB-5725-A763DF4A509B}"/>
                </a:ext>
              </a:extLst>
            </p:cNvPr>
            <p:cNvSpPr>
              <a:spLocks noChangeArrowheads="1"/>
            </p:cNvSpPr>
            <p:nvPr/>
          </p:nvSpPr>
          <p:spPr bwMode="auto">
            <a:xfrm>
              <a:off x="2676525" y="5993635"/>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8" name="Text Box 5">
              <a:extLst>
                <a:ext uri="{FF2B5EF4-FFF2-40B4-BE49-F238E27FC236}">
                  <a16:creationId xmlns:a16="http://schemas.microsoft.com/office/drawing/2014/main" id="{002E0125-FF99-F831-B9B0-E5A3D282DD91}"/>
                </a:ext>
              </a:extLst>
            </p:cNvPr>
            <p:cNvSpPr txBox="1">
              <a:spLocks noChangeArrowheads="1"/>
            </p:cNvSpPr>
            <p:nvPr/>
          </p:nvSpPr>
          <p:spPr bwMode="auto">
            <a:xfrm>
              <a:off x="3848249" y="605149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|16</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11" name="TextBox 10">
              <a:extLst>
                <a:ext uri="{FF2B5EF4-FFF2-40B4-BE49-F238E27FC236}">
                  <a16:creationId xmlns:a16="http://schemas.microsoft.com/office/drawing/2014/main" id="{B6E46384-FC2A-EA78-024C-96581E80B407}"/>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Voter Instructions</a:t>
              </a:r>
            </a:p>
          </p:txBody>
        </p:sp>
      </p:grpSp>
    </p:spTree>
    <p:custDataLst>
      <p:tags r:id="rId1"/>
    </p:custDataLst>
    <p:extLst>
      <p:ext uri="{BB962C8B-B14F-4D97-AF65-F5344CB8AC3E}">
        <p14:creationId xmlns:p14="http://schemas.microsoft.com/office/powerpoint/2010/main" val="412220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FE5514-A187-A833-F693-38F6EC2BE93B}"/>
              </a:ext>
            </a:extLst>
          </p:cNvPr>
          <p:cNvSpPr txBox="1"/>
          <p:nvPr/>
        </p:nvSpPr>
        <p:spPr>
          <a:xfrm>
            <a:off x="1043492" y="1294560"/>
            <a:ext cx="10238590" cy="1477328"/>
          </a:xfrm>
          <a:prstGeom prst="rect">
            <a:avLst/>
          </a:prstGeom>
          <a:solidFill>
            <a:srgbClr val="233962"/>
          </a:solidFill>
        </p:spPr>
        <p:txBody>
          <a:bodyPr wrap="square" lIns="91440" tIns="45720" rIns="91440" bIns="45720" anchor="t">
            <a:spAutoFit/>
          </a:bodyPr>
          <a:lstStyle/>
          <a:p>
            <a:r>
              <a:rPr lang="en-US" sz="1800" dirty="0">
                <a:solidFill>
                  <a:schemeClr val="bg1"/>
                </a:solidFill>
                <a:effectLst/>
                <a:latin typeface="Calibri"/>
                <a:ea typeface="Times New Roman" panose="02020603050405020304" pitchFamily="18" charset="0"/>
                <a:cs typeface="Times New Roman"/>
              </a:rPr>
              <a:t>If a person does not appear on the official list of eligible registered voters in the voting place, the voter will be offered a provisional ballot. Voters who lack HAVA ID. unable to show Photo ID, or who are flagged as being part of the Registration Repair Project will also be offered a provisional ballot. Provisional means conditional – the ability to have the vote counted </a:t>
            </a:r>
            <a:r>
              <a:rPr lang="en-US" dirty="0">
                <a:solidFill>
                  <a:schemeClr val="bg1"/>
                </a:solidFill>
                <a:latin typeface="Calibri"/>
                <a:ea typeface="Times New Roman" panose="02020603050405020304" pitchFamily="18" charset="0"/>
                <a:cs typeface="Times New Roman"/>
              </a:rPr>
              <a:t>depends on</a:t>
            </a:r>
            <a:r>
              <a:rPr lang="en-US" sz="1800" dirty="0">
                <a:solidFill>
                  <a:schemeClr val="bg1"/>
                </a:solidFill>
                <a:effectLst/>
                <a:latin typeface="Calibri"/>
                <a:ea typeface="Times New Roman" panose="02020603050405020304" pitchFamily="18" charset="0"/>
                <a:cs typeface="Times New Roman"/>
              </a:rPr>
              <a:t> </a:t>
            </a:r>
            <a:r>
              <a:rPr lang="en-US" dirty="0">
                <a:solidFill>
                  <a:schemeClr val="bg1"/>
                </a:solidFill>
                <a:latin typeface="Calibri"/>
                <a:ea typeface="Times New Roman" panose="02020603050405020304" pitchFamily="18" charset="0"/>
                <a:cs typeface="Times New Roman"/>
              </a:rPr>
              <a:t>a</a:t>
            </a:r>
            <a:r>
              <a:rPr lang="en-US" sz="1800" dirty="0">
                <a:solidFill>
                  <a:schemeClr val="bg1"/>
                </a:solidFill>
                <a:effectLst/>
                <a:latin typeface="Calibri"/>
                <a:ea typeface="Times New Roman" panose="02020603050405020304" pitchFamily="18" charset="0"/>
                <a:cs typeface="Times New Roman"/>
              </a:rPr>
              <a:t> determination </a:t>
            </a:r>
            <a:r>
              <a:rPr lang="en-US" dirty="0">
                <a:solidFill>
                  <a:schemeClr val="bg1"/>
                </a:solidFill>
                <a:latin typeface="Calibri"/>
                <a:ea typeface="Times New Roman" panose="02020603050405020304" pitchFamily="18" charset="0"/>
                <a:cs typeface="Times New Roman"/>
              </a:rPr>
              <a:t>of a voter's eligibility after</a:t>
            </a:r>
            <a:r>
              <a:rPr lang="en-US" sz="1800" dirty="0">
                <a:solidFill>
                  <a:schemeClr val="bg1"/>
                </a:solidFill>
                <a:effectLst/>
                <a:latin typeface="Calibri"/>
                <a:ea typeface="Times New Roman" panose="02020603050405020304" pitchFamily="18" charset="0"/>
                <a:cs typeface="Times New Roman"/>
              </a:rPr>
              <a:t> </a:t>
            </a:r>
            <a:r>
              <a:rPr lang="en-US" dirty="0">
                <a:solidFill>
                  <a:schemeClr val="bg1"/>
                </a:solidFill>
                <a:latin typeface="Calibri"/>
                <a:ea typeface="Times New Roman" panose="02020603050405020304" pitchFamily="18" charset="0"/>
                <a:cs typeface="Times New Roman"/>
              </a:rPr>
              <a:t>further review</a:t>
            </a:r>
            <a:r>
              <a:rPr lang="en-US" sz="1800" dirty="0">
                <a:solidFill>
                  <a:schemeClr val="bg1"/>
                </a:solidFill>
                <a:effectLst/>
                <a:latin typeface="Calibri"/>
                <a:ea typeface="Times New Roman" panose="02020603050405020304" pitchFamily="18" charset="0"/>
                <a:cs typeface="Times New Roman"/>
              </a:rPr>
              <a:t>.</a:t>
            </a:r>
            <a:endParaRPr lang="en-US" dirty="0">
              <a:solidFill>
                <a:schemeClr val="bg1"/>
              </a:solidFill>
              <a:latin typeface="Calibri"/>
              <a:cs typeface="Times New Roman"/>
            </a:endParaRPr>
          </a:p>
        </p:txBody>
      </p:sp>
      <p:sp>
        <p:nvSpPr>
          <p:cNvPr id="5" name="TextBox 4">
            <a:extLst>
              <a:ext uri="{FF2B5EF4-FFF2-40B4-BE49-F238E27FC236}">
                <a16:creationId xmlns:a16="http://schemas.microsoft.com/office/drawing/2014/main" id="{16E90871-8ABB-CBA7-F7F7-9FFB4DBAE3E5}"/>
              </a:ext>
            </a:extLst>
          </p:cNvPr>
          <p:cNvSpPr txBox="1"/>
          <p:nvPr/>
        </p:nvSpPr>
        <p:spPr>
          <a:xfrm>
            <a:off x="1043492" y="2771888"/>
            <a:ext cx="10238590" cy="1666354"/>
          </a:xfrm>
          <a:prstGeom prst="rect">
            <a:avLst/>
          </a:prstGeom>
          <a:solidFill>
            <a:srgbClr val="233962"/>
          </a:solidFill>
        </p:spPr>
        <p:txBody>
          <a:bodyPr wrap="square">
            <a:spAutoFit/>
          </a:bodyPr>
          <a:lstStyle/>
          <a:p>
            <a:pPr marL="0" marR="0">
              <a:lnSpc>
                <a:spcPct val="115000"/>
              </a:lnSpc>
              <a:spcBef>
                <a:spcPts val="500"/>
              </a:spcBef>
              <a:spcAft>
                <a:spcPts val="1000"/>
              </a:spcAft>
            </a:pPr>
            <a:r>
              <a:rPr lang="en-US" sz="1800" u="sng"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A provisional ballot looks like any other ballot; however, the ballot does not get inserted into the tabulator. </a:t>
            </a:r>
            <a:r>
              <a:rPr lang="en-US" sz="18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Instead, a provisional application and the ballot are completed by the voter. The application will contain information about the voter and the provisional voting reason. This application is placed in a clear sleeve on (or otherwise attached to) the outside of a provisional voting envelope.  The voter completes and seals the ballot on the inside of the envelope where it remains private.</a:t>
            </a:r>
          </a:p>
        </p:txBody>
      </p:sp>
      <p:sp>
        <p:nvSpPr>
          <p:cNvPr id="7" name="TextBox 6">
            <a:extLst>
              <a:ext uri="{FF2B5EF4-FFF2-40B4-BE49-F238E27FC236}">
                <a16:creationId xmlns:a16="http://schemas.microsoft.com/office/drawing/2014/main" id="{A179A110-913E-AC98-43E5-CBC3EC7A580B}"/>
              </a:ext>
            </a:extLst>
          </p:cNvPr>
          <p:cNvSpPr txBox="1"/>
          <p:nvPr/>
        </p:nvSpPr>
        <p:spPr>
          <a:xfrm>
            <a:off x="1043492" y="4681163"/>
            <a:ext cx="10391887" cy="1347805"/>
          </a:xfrm>
          <a:prstGeom prst="rect">
            <a:avLst/>
          </a:prstGeom>
          <a:solidFill>
            <a:srgbClr val="233962"/>
          </a:solidFill>
        </p:spPr>
        <p:txBody>
          <a:bodyPr wrap="square" lIns="91440" tIns="45720" rIns="91440" bIns="45720" anchor="t">
            <a:spAutoFit/>
          </a:bodyPr>
          <a:lstStyle/>
          <a:p>
            <a:pPr>
              <a:lnSpc>
                <a:spcPct val="115000"/>
              </a:lnSpc>
              <a:spcBef>
                <a:spcPts val="500"/>
              </a:spcBef>
              <a:spcAft>
                <a:spcPts val="1000"/>
              </a:spcAft>
            </a:pPr>
            <a:r>
              <a:rPr lang="en-US" sz="1800" dirty="0">
                <a:solidFill>
                  <a:schemeClr val="bg1"/>
                </a:solidFill>
                <a:effectLst/>
                <a:latin typeface="Calibri"/>
                <a:ea typeface="Times New Roman" panose="02020603050405020304" pitchFamily="18" charset="0"/>
                <a:cs typeface="Times New Roman"/>
              </a:rPr>
              <a:t>It is critical that the election official assisting with this provisional process ensures that </a:t>
            </a:r>
            <a:r>
              <a:rPr lang="en-US" sz="1800" b="1" dirty="0">
                <a:solidFill>
                  <a:schemeClr val="bg1"/>
                </a:solidFill>
                <a:effectLst/>
                <a:latin typeface="Calibri"/>
                <a:ea typeface="Times New Roman" panose="02020603050405020304" pitchFamily="18" charset="0"/>
                <a:cs typeface="Times New Roman"/>
              </a:rPr>
              <a:t>the application and any associated documents (e.g., a Photo ID Exception Form) are placed in the clear sleeve</a:t>
            </a:r>
            <a:r>
              <a:rPr lang="en-US" sz="1800" dirty="0">
                <a:solidFill>
                  <a:schemeClr val="bg1"/>
                </a:solidFill>
                <a:effectLst/>
                <a:latin typeface="Calibri"/>
                <a:ea typeface="Times New Roman" panose="02020603050405020304" pitchFamily="18" charset="0"/>
                <a:cs typeface="Times New Roman"/>
              </a:rPr>
              <a:t> or attached </a:t>
            </a:r>
            <a:r>
              <a:rPr lang="en-US" dirty="0">
                <a:solidFill>
                  <a:schemeClr val="bg1"/>
                </a:solidFill>
                <a:latin typeface="Calibri"/>
                <a:ea typeface="Times New Roman" panose="02020603050405020304" pitchFamily="18" charset="0"/>
                <a:cs typeface="Times New Roman"/>
              </a:rPr>
              <a:t>to the outside of the envelope </a:t>
            </a:r>
            <a:r>
              <a:rPr lang="en-US" sz="1800" b="1" u="sng" dirty="0">
                <a:solidFill>
                  <a:schemeClr val="bg1"/>
                </a:solidFill>
                <a:effectLst/>
                <a:latin typeface="Calibri"/>
                <a:ea typeface="Times New Roman" panose="02020603050405020304" pitchFamily="18" charset="0"/>
                <a:cs typeface="Times New Roman"/>
              </a:rPr>
              <a:t>and are not sealed inside the envelope</a:t>
            </a:r>
            <a:r>
              <a:rPr lang="en-US" sz="1800" dirty="0">
                <a:solidFill>
                  <a:schemeClr val="bg1"/>
                </a:solidFill>
                <a:effectLst/>
                <a:latin typeface="Calibri"/>
                <a:ea typeface="Times New Roman" panose="02020603050405020304" pitchFamily="18" charset="0"/>
                <a:cs typeface="Times New Roman"/>
              </a:rPr>
              <a:t>. The ballot will be the only item sealed within the envelope to maintain privacy and security of the ballot.</a:t>
            </a:r>
            <a:r>
              <a:rPr lang="en-US" dirty="0">
                <a:solidFill>
                  <a:schemeClr val="bg1"/>
                </a:solidFill>
                <a:latin typeface="Calibri"/>
                <a:ea typeface="Times New Roman" panose="02020603050405020304" pitchFamily="18" charset="0"/>
                <a:cs typeface="Times New Roman"/>
              </a:rPr>
              <a:t> </a:t>
            </a:r>
            <a:endParaRPr lang="en-US" sz="18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Text Box 7">
            <a:extLst>
              <a:ext uri="{FF2B5EF4-FFF2-40B4-BE49-F238E27FC236}">
                <a16:creationId xmlns:a16="http://schemas.microsoft.com/office/drawing/2014/main" id="{3E16DA7A-DA0F-AE23-E7B1-4337F81A2221}"/>
              </a:ext>
            </a:extLst>
          </p:cNvPr>
          <p:cNvSpPr txBox="1">
            <a:spLocks noChangeArrowheads="1"/>
          </p:cNvSpPr>
          <p:nvPr/>
        </p:nvSpPr>
        <p:spPr bwMode="auto">
          <a:xfrm>
            <a:off x="3976777" y="369392"/>
            <a:ext cx="4238445" cy="39117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400" b="1" i="0" u="none" strike="noStrike" kern="0" cap="none" spc="0" normalizeH="0" baseline="0" noProof="0" dirty="0">
                <a:ln>
                  <a:noFill/>
                </a:ln>
                <a:solidFill>
                  <a:srgbClr val="233962"/>
                </a:solidFill>
                <a:effectLst/>
                <a:uLnTx/>
                <a:uFillTx/>
                <a:latin typeface="Century Gothic" panose="020B0502020202020204" pitchFamily="34" charset="0"/>
              </a:rPr>
              <a:t>What is Provisional Voting?</a:t>
            </a:r>
            <a:endParaRPr kumimoji="0" lang="en-US" altLang="en-US" sz="2000" b="0" i="0" u="none" strike="noStrike" kern="0" cap="none" spc="0" normalizeH="0" baseline="0" noProof="0" dirty="0">
              <a:ln>
                <a:noFill/>
              </a:ln>
              <a:solidFill>
                <a:prstClr val="black"/>
              </a:solidFill>
              <a:effectLst/>
              <a:uLnTx/>
              <a:uFillTx/>
              <a:latin typeface="Arial" panose="020B0604020202020204" pitchFamily="34" charset="0"/>
            </a:endParaRPr>
          </a:p>
        </p:txBody>
      </p:sp>
    </p:spTree>
    <p:custDataLst>
      <p:tags r:id="rId1"/>
    </p:custDataLst>
    <p:extLst>
      <p:ext uri="{BB962C8B-B14F-4D97-AF65-F5344CB8AC3E}">
        <p14:creationId xmlns:p14="http://schemas.microsoft.com/office/powerpoint/2010/main" val="1162828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a:extLst>
              <a:ext uri="{FF2B5EF4-FFF2-40B4-BE49-F238E27FC236}">
                <a16:creationId xmlns:a16="http://schemas.microsoft.com/office/drawing/2014/main" id="{D7091E23-13E0-42E3-8727-804FE0F41C9F}"/>
              </a:ext>
            </a:extLst>
          </p:cNvPr>
          <p:cNvSpPr txBox="1">
            <a:spLocks noChangeArrowheads="1"/>
          </p:cNvSpPr>
          <p:nvPr/>
        </p:nvSpPr>
        <p:spPr bwMode="auto">
          <a:xfrm>
            <a:off x="3521309" y="165030"/>
            <a:ext cx="5682270" cy="453016"/>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800" b="1" i="0" u="none" strike="noStrike" kern="0" cap="none" spc="0" normalizeH="0" baseline="0" noProof="0">
                <a:ln>
                  <a:noFill/>
                </a:ln>
                <a:solidFill>
                  <a:srgbClr val="233962"/>
                </a:solidFill>
                <a:effectLst/>
                <a:uLnTx/>
                <a:uFillTx/>
                <a:latin typeface="Century Gothic" panose="020B0502020202020204" pitchFamily="34" charset="0"/>
              </a:rPr>
              <a:t>Provisional Voting Reasons</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37" name="Rectangle 6">
            <a:extLst>
              <a:ext uri="{FF2B5EF4-FFF2-40B4-BE49-F238E27FC236}">
                <a16:creationId xmlns:a16="http://schemas.microsoft.com/office/drawing/2014/main" id="{02AD8F16-9AA3-48E1-9BD4-8E1E1C80C743}"/>
              </a:ext>
            </a:extLst>
          </p:cNvPr>
          <p:cNvSpPr>
            <a:spLocks noChangeArrowheads="1"/>
          </p:cNvSpPr>
          <p:nvPr/>
        </p:nvSpPr>
        <p:spPr bwMode="auto">
          <a:xfrm>
            <a:off x="3382193" y="1725851"/>
            <a:ext cx="5706465" cy="384392"/>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1600" kern="0">
                <a:solidFill>
                  <a:srgbClr val="FFFFFF"/>
                </a:solidFill>
              </a:rPr>
              <a:t>B. Voter Does Not Have Acceptable HAVA ID (has eligible photo ID)</a:t>
            </a:r>
            <a:endParaRPr kumimoji="0" lang="en-US" altLang="en-US" sz="2400" b="0" i="0" u="none" strike="noStrike" kern="0" cap="none" spc="0" normalizeH="0" baseline="0" noProof="0">
              <a:ln>
                <a:noFill/>
              </a:ln>
              <a:solidFill>
                <a:prstClr val="black"/>
              </a:solidFill>
              <a:effectLst/>
              <a:uLnTx/>
              <a:uFillTx/>
            </a:endParaRPr>
          </a:p>
        </p:txBody>
      </p:sp>
      <p:grpSp>
        <p:nvGrpSpPr>
          <p:cNvPr id="38" name="Group 8">
            <a:extLst>
              <a:ext uri="{FF2B5EF4-FFF2-40B4-BE49-F238E27FC236}">
                <a16:creationId xmlns:a16="http://schemas.microsoft.com/office/drawing/2014/main" id="{EB988D06-8B56-4447-9FDD-465F9FD46F99}"/>
              </a:ext>
            </a:extLst>
          </p:cNvPr>
          <p:cNvGrpSpPr>
            <a:grpSpLocks/>
          </p:cNvGrpSpPr>
          <p:nvPr/>
        </p:nvGrpSpPr>
        <p:grpSpPr bwMode="auto">
          <a:xfrm>
            <a:off x="2956599" y="786705"/>
            <a:ext cx="317338" cy="381516"/>
            <a:chOff x="106923775" y="107998526"/>
            <a:chExt cx="340775" cy="381507"/>
          </a:xfrm>
        </p:grpSpPr>
        <p:sp>
          <p:nvSpPr>
            <p:cNvPr id="39" name="AutoShape 9">
              <a:extLst>
                <a:ext uri="{FF2B5EF4-FFF2-40B4-BE49-F238E27FC236}">
                  <a16:creationId xmlns:a16="http://schemas.microsoft.com/office/drawing/2014/main" id="{DF6CE867-FB7E-47B0-851B-F4CF9E6FE204}"/>
                </a:ext>
              </a:extLst>
            </p:cNvPr>
            <p:cNvSpPr>
              <a:spLocks noChangeAspect="1" noChangeArrowheads="1"/>
            </p:cNvSpPr>
            <p:nvPr/>
          </p:nvSpPr>
          <p:spPr bwMode="auto">
            <a:xfrm>
              <a:off x="106923775" y="108026822"/>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0" name="Text Box 10">
              <a:extLst>
                <a:ext uri="{FF2B5EF4-FFF2-40B4-BE49-F238E27FC236}">
                  <a16:creationId xmlns:a16="http://schemas.microsoft.com/office/drawing/2014/main" id="{AA5851FA-814F-426C-9BA0-5590A9FF2CAA}"/>
                </a:ext>
              </a:extLst>
            </p:cNvPr>
            <p:cNvSpPr txBox="1">
              <a:spLocks noChangeAspect="1" noChangeArrowheads="1"/>
            </p:cNvSpPr>
            <p:nvPr/>
          </p:nvSpPr>
          <p:spPr bwMode="auto">
            <a:xfrm>
              <a:off x="106982498" y="107998526"/>
              <a:ext cx="232481" cy="345291"/>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1</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33" name="Rectangle 11">
            <a:extLst>
              <a:ext uri="{FF2B5EF4-FFF2-40B4-BE49-F238E27FC236}">
                <a16:creationId xmlns:a16="http://schemas.microsoft.com/office/drawing/2014/main" id="{7012430B-5055-4BC5-A522-7D5709CEA636}"/>
              </a:ext>
            </a:extLst>
          </p:cNvPr>
          <p:cNvSpPr>
            <a:spLocks noChangeArrowheads="1"/>
          </p:cNvSpPr>
          <p:nvPr/>
        </p:nvSpPr>
        <p:spPr bwMode="auto">
          <a:xfrm>
            <a:off x="3379053" y="2220751"/>
            <a:ext cx="5706465" cy="335521"/>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a:ln>
                  <a:noFill/>
                </a:ln>
                <a:solidFill>
                  <a:srgbClr val="FFFFFF"/>
                </a:solidFill>
                <a:effectLst/>
                <a:uLnTx/>
                <a:uFillTx/>
              </a:rPr>
              <a:t>No Record of Registration</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grpSp>
        <p:nvGrpSpPr>
          <p:cNvPr id="34" name="Group 21">
            <a:extLst>
              <a:ext uri="{FF2B5EF4-FFF2-40B4-BE49-F238E27FC236}">
                <a16:creationId xmlns:a16="http://schemas.microsoft.com/office/drawing/2014/main" id="{603CDEEF-DF15-4E6A-A35C-8FB43DECE7A3}"/>
              </a:ext>
            </a:extLst>
          </p:cNvPr>
          <p:cNvGrpSpPr>
            <a:grpSpLocks/>
          </p:cNvGrpSpPr>
          <p:nvPr/>
        </p:nvGrpSpPr>
        <p:grpSpPr bwMode="auto">
          <a:xfrm>
            <a:off x="2960520" y="1490897"/>
            <a:ext cx="317338" cy="386883"/>
            <a:chOff x="106936877" y="108388328"/>
            <a:chExt cx="340775" cy="386873"/>
          </a:xfrm>
        </p:grpSpPr>
        <p:sp>
          <p:nvSpPr>
            <p:cNvPr id="35" name="AutoShape 22">
              <a:extLst>
                <a:ext uri="{FF2B5EF4-FFF2-40B4-BE49-F238E27FC236}">
                  <a16:creationId xmlns:a16="http://schemas.microsoft.com/office/drawing/2014/main" id="{773D41E8-65D8-4402-AB8C-3A34B2A3A9C5}"/>
                </a:ext>
              </a:extLst>
            </p:cNvPr>
            <p:cNvSpPr>
              <a:spLocks noChangeAspect="1" noChangeArrowheads="1"/>
            </p:cNvSpPr>
            <p:nvPr/>
          </p:nvSpPr>
          <p:spPr bwMode="auto">
            <a:xfrm>
              <a:off x="106936877" y="108421990"/>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6" name="Text Box 23">
              <a:extLst>
                <a:ext uri="{FF2B5EF4-FFF2-40B4-BE49-F238E27FC236}">
                  <a16:creationId xmlns:a16="http://schemas.microsoft.com/office/drawing/2014/main" id="{BC70E9E0-657B-42B6-B4DB-8D27235CE803}"/>
                </a:ext>
              </a:extLst>
            </p:cNvPr>
            <p:cNvSpPr txBox="1">
              <a:spLocks noChangeAspect="1" noChangeArrowheads="1"/>
            </p:cNvSpPr>
            <p:nvPr/>
          </p:nvSpPr>
          <p:spPr bwMode="auto">
            <a:xfrm>
              <a:off x="106995570" y="108388328"/>
              <a:ext cx="232481" cy="353211"/>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2</a:t>
              </a:r>
              <a:endParaRPr kumimoji="0" lang="en-US" altLang="en-US"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29" name="Rectangle 12">
            <a:extLst>
              <a:ext uri="{FF2B5EF4-FFF2-40B4-BE49-F238E27FC236}">
                <a16:creationId xmlns:a16="http://schemas.microsoft.com/office/drawing/2014/main" id="{B3647394-7353-4991-BACE-7E206C071F41}"/>
              </a:ext>
            </a:extLst>
          </p:cNvPr>
          <p:cNvSpPr>
            <a:spLocks noChangeArrowheads="1"/>
          </p:cNvSpPr>
          <p:nvPr/>
        </p:nvSpPr>
        <p:spPr bwMode="auto">
          <a:xfrm>
            <a:off x="3379053" y="2755964"/>
            <a:ext cx="5706465" cy="384391"/>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a:ln>
                  <a:noFill/>
                </a:ln>
                <a:solidFill>
                  <a:srgbClr val="FFFFFF"/>
                </a:solidFill>
                <a:effectLst/>
                <a:uLnTx/>
                <a:uFillTx/>
              </a:rPr>
              <a:t>Unreported Move</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25" name="Rectangle 13">
            <a:extLst>
              <a:ext uri="{FF2B5EF4-FFF2-40B4-BE49-F238E27FC236}">
                <a16:creationId xmlns:a16="http://schemas.microsoft.com/office/drawing/2014/main" id="{555212AD-A98A-4F8E-81C1-9F7A130D4382}"/>
              </a:ext>
            </a:extLst>
          </p:cNvPr>
          <p:cNvSpPr>
            <a:spLocks noChangeArrowheads="1"/>
          </p:cNvSpPr>
          <p:nvPr/>
        </p:nvSpPr>
        <p:spPr bwMode="auto">
          <a:xfrm>
            <a:off x="3379053" y="4433281"/>
            <a:ext cx="5706465" cy="361367"/>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a:ln>
                  <a:noFill/>
                </a:ln>
                <a:solidFill>
                  <a:srgbClr val="FFFFFF"/>
                </a:solidFill>
                <a:effectLst/>
                <a:uLnTx/>
                <a:uFillTx/>
              </a:rPr>
              <a:t>Previously Removed</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grpSp>
        <p:nvGrpSpPr>
          <p:cNvPr id="26" name="Group 28">
            <a:extLst>
              <a:ext uri="{FF2B5EF4-FFF2-40B4-BE49-F238E27FC236}">
                <a16:creationId xmlns:a16="http://schemas.microsoft.com/office/drawing/2014/main" id="{EA645D40-D3DA-470C-9E43-CD46EEE89FC3}"/>
              </a:ext>
            </a:extLst>
          </p:cNvPr>
          <p:cNvGrpSpPr>
            <a:grpSpLocks/>
          </p:cNvGrpSpPr>
          <p:nvPr/>
        </p:nvGrpSpPr>
        <p:grpSpPr bwMode="auto">
          <a:xfrm>
            <a:off x="2960087" y="2193111"/>
            <a:ext cx="317338" cy="384590"/>
            <a:chOff x="106936877" y="109184685"/>
            <a:chExt cx="340775" cy="384581"/>
          </a:xfrm>
        </p:grpSpPr>
        <p:sp>
          <p:nvSpPr>
            <p:cNvPr id="27" name="AutoShape 29">
              <a:extLst>
                <a:ext uri="{FF2B5EF4-FFF2-40B4-BE49-F238E27FC236}">
                  <a16:creationId xmlns:a16="http://schemas.microsoft.com/office/drawing/2014/main" id="{B41B5248-8907-45F8-9251-584679BA356F}"/>
                </a:ext>
              </a:extLst>
            </p:cNvPr>
            <p:cNvSpPr>
              <a:spLocks noChangeAspect="1" noChangeArrowheads="1"/>
            </p:cNvSpPr>
            <p:nvPr/>
          </p:nvSpPr>
          <p:spPr bwMode="auto">
            <a:xfrm>
              <a:off x="106936877" y="109212324"/>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 name="Text Box 30">
              <a:extLst>
                <a:ext uri="{FF2B5EF4-FFF2-40B4-BE49-F238E27FC236}">
                  <a16:creationId xmlns:a16="http://schemas.microsoft.com/office/drawing/2014/main" id="{87196E3E-CDBE-42E5-9276-824D96DC2039}"/>
                </a:ext>
              </a:extLst>
            </p:cNvPr>
            <p:cNvSpPr txBox="1">
              <a:spLocks noChangeAspect="1" noChangeArrowheads="1"/>
            </p:cNvSpPr>
            <p:nvPr/>
          </p:nvSpPr>
          <p:spPr bwMode="auto">
            <a:xfrm>
              <a:off x="106982498" y="109184685"/>
              <a:ext cx="228914" cy="384581"/>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3</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21" name="Rectangle 24">
            <a:extLst>
              <a:ext uri="{FF2B5EF4-FFF2-40B4-BE49-F238E27FC236}">
                <a16:creationId xmlns:a16="http://schemas.microsoft.com/office/drawing/2014/main" id="{38690D3C-4261-4152-9506-8CE0FDE29B60}"/>
              </a:ext>
            </a:extLst>
          </p:cNvPr>
          <p:cNvSpPr>
            <a:spLocks noChangeArrowheads="1"/>
          </p:cNvSpPr>
          <p:nvPr/>
        </p:nvSpPr>
        <p:spPr bwMode="auto">
          <a:xfrm>
            <a:off x="3372425" y="3853643"/>
            <a:ext cx="5706465" cy="361367"/>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a:ln>
                  <a:noFill/>
                </a:ln>
                <a:solidFill>
                  <a:srgbClr val="FFFFFF"/>
                </a:solidFill>
                <a:effectLst/>
                <a:uLnTx/>
                <a:uFillTx/>
              </a:rPr>
              <a:t>Unrecognized Address</a:t>
            </a:r>
            <a:endParaRPr kumimoji="0" lang="en-US" altLang="en-US" sz="2400" b="0" i="0" u="none" strike="noStrike" kern="0" cap="none" spc="0" normalizeH="0" baseline="0" noProof="0">
              <a:ln>
                <a:noFill/>
              </a:ln>
              <a:solidFill>
                <a:prstClr val="black"/>
              </a:solidFill>
              <a:effectLst/>
              <a:uLnTx/>
              <a:uFillTx/>
              <a:latin typeface="Arial" panose="020B0604020202020204" pitchFamily="34" charset="0"/>
            </a:endParaRPr>
          </a:p>
        </p:txBody>
      </p:sp>
      <p:grpSp>
        <p:nvGrpSpPr>
          <p:cNvPr id="22" name="Group 31">
            <a:extLst>
              <a:ext uri="{FF2B5EF4-FFF2-40B4-BE49-F238E27FC236}">
                <a16:creationId xmlns:a16="http://schemas.microsoft.com/office/drawing/2014/main" id="{E88AF460-9E76-4044-AA42-F3D91247A790}"/>
              </a:ext>
            </a:extLst>
          </p:cNvPr>
          <p:cNvGrpSpPr>
            <a:grpSpLocks/>
          </p:cNvGrpSpPr>
          <p:nvPr/>
        </p:nvGrpSpPr>
        <p:grpSpPr bwMode="auto">
          <a:xfrm>
            <a:off x="2949425" y="2741585"/>
            <a:ext cx="317338" cy="385554"/>
            <a:chOff x="106923775" y="109586027"/>
            <a:chExt cx="340775" cy="385545"/>
          </a:xfrm>
        </p:grpSpPr>
        <p:sp>
          <p:nvSpPr>
            <p:cNvPr id="23" name="AutoShape 32">
              <a:extLst>
                <a:ext uri="{FF2B5EF4-FFF2-40B4-BE49-F238E27FC236}">
                  <a16:creationId xmlns:a16="http://schemas.microsoft.com/office/drawing/2014/main" id="{2BAEDF88-C4BD-4A26-A6A1-C348996228E1}"/>
                </a:ext>
              </a:extLst>
            </p:cNvPr>
            <p:cNvSpPr>
              <a:spLocks noChangeAspect="1" noChangeArrowheads="1"/>
            </p:cNvSpPr>
            <p:nvPr/>
          </p:nvSpPr>
          <p:spPr bwMode="auto">
            <a:xfrm>
              <a:off x="106923775" y="109607491"/>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 name="Text Box 33">
              <a:extLst>
                <a:ext uri="{FF2B5EF4-FFF2-40B4-BE49-F238E27FC236}">
                  <a16:creationId xmlns:a16="http://schemas.microsoft.com/office/drawing/2014/main" id="{D9A1BFF9-A2E9-49B8-A367-9C8A1A4F6CEF}"/>
                </a:ext>
              </a:extLst>
            </p:cNvPr>
            <p:cNvSpPr txBox="1">
              <a:spLocks noChangeAspect="1" noChangeArrowheads="1"/>
            </p:cNvSpPr>
            <p:nvPr/>
          </p:nvSpPr>
          <p:spPr bwMode="auto">
            <a:xfrm>
              <a:off x="106982498" y="109586027"/>
              <a:ext cx="222191" cy="38554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4</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17" name="Rectangle 14">
            <a:extLst>
              <a:ext uri="{FF2B5EF4-FFF2-40B4-BE49-F238E27FC236}">
                <a16:creationId xmlns:a16="http://schemas.microsoft.com/office/drawing/2014/main" id="{A646FDAC-C6EE-4B6E-822C-C0F927FBE653}"/>
              </a:ext>
            </a:extLst>
          </p:cNvPr>
          <p:cNvSpPr>
            <a:spLocks noChangeArrowheads="1"/>
          </p:cNvSpPr>
          <p:nvPr/>
        </p:nvSpPr>
        <p:spPr bwMode="auto">
          <a:xfrm>
            <a:off x="3379053" y="3291132"/>
            <a:ext cx="5706465" cy="398628"/>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600" kern="0" dirty="0">
                <a:solidFill>
                  <a:srgbClr val="FFFFFF"/>
                </a:solidFill>
              </a:rPr>
              <a:t>Incorrect Precinct</a:t>
            </a:r>
            <a:endParaRPr lang="en-US" altLang="en-US" sz="2400" kern="0" dirty="0">
              <a:solidFill>
                <a:prstClr val="black"/>
              </a:solidFill>
              <a:latin typeface="Arial" panose="020B0604020202020204" pitchFamily="34" charset="0"/>
            </a:endParaRPr>
          </a:p>
        </p:txBody>
      </p:sp>
      <p:grpSp>
        <p:nvGrpSpPr>
          <p:cNvPr id="18" name="Group 34">
            <a:extLst>
              <a:ext uri="{FF2B5EF4-FFF2-40B4-BE49-F238E27FC236}">
                <a16:creationId xmlns:a16="http://schemas.microsoft.com/office/drawing/2014/main" id="{62157454-E09A-4110-8314-CE622D8C5F03}"/>
              </a:ext>
            </a:extLst>
          </p:cNvPr>
          <p:cNvGrpSpPr>
            <a:grpSpLocks/>
          </p:cNvGrpSpPr>
          <p:nvPr/>
        </p:nvGrpSpPr>
        <p:grpSpPr bwMode="auto">
          <a:xfrm>
            <a:off x="2949425" y="3317642"/>
            <a:ext cx="317338" cy="361621"/>
            <a:chOff x="106936877" y="109994258"/>
            <a:chExt cx="340775" cy="361611"/>
          </a:xfrm>
        </p:grpSpPr>
        <p:sp>
          <p:nvSpPr>
            <p:cNvPr id="19" name="AutoShape 35">
              <a:extLst>
                <a:ext uri="{FF2B5EF4-FFF2-40B4-BE49-F238E27FC236}">
                  <a16:creationId xmlns:a16="http://schemas.microsoft.com/office/drawing/2014/main" id="{B58B4BC9-8780-4FCD-B034-88064E9D11B8}"/>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 name="Text Box 36">
              <a:extLst>
                <a:ext uri="{FF2B5EF4-FFF2-40B4-BE49-F238E27FC236}">
                  <a16:creationId xmlns:a16="http://schemas.microsoft.com/office/drawing/2014/main" id="{498C04C5-2FBF-4B71-BC5B-95A0D72D1EEB}"/>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5</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41" name="Rectangle 14">
            <a:extLst>
              <a:ext uri="{FF2B5EF4-FFF2-40B4-BE49-F238E27FC236}">
                <a16:creationId xmlns:a16="http://schemas.microsoft.com/office/drawing/2014/main" id="{5E15D0BD-6EB5-4081-AE47-EACC1F014E6E}"/>
              </a:ext>
            </a:extLst>
          </p:cNvPr>
          <p:cNvSpPr>
            <a:spLocks noChangeArrowheads="1"/>
          </p:cNvSpPr>
          <p:nvPr/>
        </p:nvSpPr>
        <p:spPr bwMode="auto">
          <a:xfrm>
            <a:off x="3372425" y="4961821"/>
            <a:ext cx="5706465" cy="398628"/>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600" kern="0" dirty="0">
                <a:solidFill>
                  <a:srgbClr val="FFFFFF"/>
                </a:solidFill>
              </a:rPr>
              <a:t>Registration Repair</a:t>
            </a:r>
            <a:endParaRPr lang="en-US" altLang="en-US" sz="2400" kern="0" dirty="0">
              <a:solidFill>
                <a:prstClr val="black"/>
              </a:solidFill>
              <a:latin typeface="Arial" panose="020B0604020202020204" pitchFamily="34" charset="0"/>
            </a:endParaRPr>
          </a:p>
        </p:txBody>
      </p:sp>
      <p:grpSp>
        <p:nvGrpSpPr>
          <p:cNvPr id="42" name="Group 34">
            <a:extLst>
              <a:ext uri="{FF2B5EF4-FFF2-40B4-BE49-F238E27FC236}">
                <a16:creationId xmlns:a16="http://schemas.microsoft.com/office/drawing/2014/main" id="{0C1841F4-3906-4D8B-AF0B-AF3E30289138}"/>
              </a:ext>
            </a:extLst>
          </p:cNvPr>
          <p:cNvGrpSpPr>
            <a:grpSpLocks/>
          </p:cNvGrpSpPr>
          <p:nvPr/>
        </p:nvGrpSpPr>
        <p:grpSpPr bwMode="auto">
          <a:xfrm>
            <a:off x="2949425" y="3873805"/>
            <a:ext cx="317338" cy="361621"/>
            <a:chOff x="106936877" y="109994258"/>
            <a:chExt cx="340775" cy="361611"/>
          </a:xfrm>
        </p:grpSpPr>
        <p:sp>
          <p:nvSpPr>
            <p:cNvPr id="43" name="AutoShape 35">
              <a:extLst>
                <a:ext uri="{FF2B5EF4-FFF2-40B4-BE49-F238E27FC236}">
                  <a16:creationId xmlns:a16="http://schemas.microsoft.com/office/drawing/2014/main" id="{220BCA96-59EA-412D-AA92-D41AD2864F7D}"/>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4" name="Text Box 36">
              <a:extLst>
                <a:ext uri="{FF2B5EF4-FFF2-40B4-BE49-F238E27FC236}">
                  <a16:creationId xmlns:a16="http://schemas.microsoft.com/office/drawing/2014/main" id="{3AC14D8C-0DD4-46AB-875D-298F33AD4F89}"/>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6</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2" name="Rectangle 14">
            <a:extLst>
              <a:ext uri="{FF2B5EF4-FFF2-40B4-BE49-F238E27FC236}">
                <a16:creationId xmlns:a16="http://schemas.microsoft.com/office/drawing/2014/main" id="{0E8CABA7-BBD8-D265-F284-1F56F919D46A}"/>
              </a:ext>
            </a:extLst>
          </p:cNvPr>
          <p:cNvSpPr>
            <a:spLocks noChangeArrowheads="1"/>
          </p:cNvSpPr>
          <p:nvPr/>
        </p:nvSpPr>
        <p:spPr bwMode="auto">
          <a:xfrm>
            <a:off x="3382193" y="1327223"/>
            <a:ext cx="5706465" cy="398628"/>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defRPr/>
            </a:pPr>
            <a:r>
              <a:rPr lang="en-US" altLang="en-US" sz="1600" kern="0" dirty="0">
                <a:solidFill>
                  <a:srgbClr val="FFFFFF"/>
                </a:solidFill>
              </a:rPr>
              <a:t>A. No Photo ID (has a Photo ID but does not have it with them), OR</a:t>
            </a:r>
            <a:endParaRPr lang="en-US" altLang="en-US" sz="2400" kern="0" dirty="0">
              <a:solidFill>
                <a:prstClr val="black"/>
              </a:solidFill>
            </a:endParaRPr>
          </a:p>
        </p:txBody>
      </p:sp>
      <p:sp>
        <p:nvSpPr>
          <p:cNvPr id="7" name="Rectangle 14">
            <a:extLst>
              <a:ext uri="{FF2B5EF4-FFF2-40B4-BE49-F238E27FC236}">
                <a16:creationId xmlns:a16="http://schemas.microsoft.com/office/drawing/2014/main" id="{355CDB76-DE0A-DFDD-42E7-00204113AAAA}"/>
              </a:ext>
            </a:extLst>
          </p:cNvPr>
          <p:cNvSpPr>
            <a:spLocks noChangeArrowheads="1"/>
          </p:cNvSpPr>
          <p:nvPr/>
        </p:nvSpPr>
        <p:spPr bwMode="auto">
          <a:xfrm>
            <a:off x="3382193" y="769593"/>
            <a:ext cx="5706465" cy="398628"/>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600" kern="0">
                <a:solidFill>
                  <a:srgbClr val="FFFFFF"/>
                </a:solidFill>
              </a:rPr>
              <a:t>Photo ID Exception</a:t>
            </a:r>
            <a:endParaRPr lang="en-US" altLang="en-US" sz="2400" kern="0">
              <a:solidFill>
                <a:prstClr val="black"/>
              </a:solidFill>
            </a:endParaRPr>
          </a:p>
        </p:txBody>
      </p:sp>
      <p:grpSp>
        <p:nvGrpSpPr>
          <p:cNvPr id="8" name="Group 34">
            <a:extLst>
              <a:ext uri="{FF2B5EF4-FFF2-40B4-BE49-F238E27FC236}">
                <a16:creationId xmlns:a16="http://schemas.microsoft.com/office/drawing/2014/main" id="{CB2F1832-3C86-AB5A-24C6-224AF2A73F16}"/>
              </a:ext>
            </a:extLst>
          </p:cNvPr>
          <p:cNvGrpSpPr>
            <a:grpSpLocks/>
          </p:cNvGrpSpPr>
          <p:nvPr/>
        </p:nvGrpSpPr>
        <p:grpSpPr bwMode="auto">
          <a:xfrm>
            <a:off x="2942332" y="4416930"/>
            <a:ext cx="317338" cy="361621"/>
            <a:chOff x="106936877" y="109994258"/>
            <a:chExt cx="340775" cy="361611"/>
          </a:xfrm>
        </p:grpSpPr>
        <p:sp>
          <p:nvSpPr>
            <p:cNvPr id="9" name="AutoShape 35">
              <a:extLst>
                <a:ext uri="{FF2B5EF4-FFF2-40B4-BE49-F238E27FC236}">
                  <a16:creationId xmlns:a16="http://schemas.microsoft.com/office/drawing/2014/main" id="{525D2453-CFB0-C06B-2454-E67B9EAF04CE}"/>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0" name="Text Box 36">
              <a:extLst>
                <a:ext uri="{FF2B5EF4-FFF2-40B4-BE49-F238E27FC236}">
                  <a16:creationId xmlns:a16="http://schemas.microsoft.com/office/drawing/2014/main" id="{0C57CC6B-4209-95BF-7E95-0BCEBBFC8C85}"/>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7</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grpSp>
        <p:nvGrpSpPr>
          <p:cNvPr id="11" name="Group 34">
            <a:extLst>
              <a:ext uri="{FF2B5EF4-FFF2-40B4-BE49-F238E27FC236}">
                <a16:creationId xmlns:a16="http://schemas.microsoft.com/office/drawing/2014/main" id="{B5E9F81F-C6EE-840F-FBF1-594C3FDECCF6}"/>
              </a:ext>
            </a:extLst>
          </p:cNvPr>
          <p:cNvGrpSpPr>
            <a:grpSpLocks/>
          </p:cNvGrpSpPr>
          <p:nvPr/>
        </p:nvGrpSpPr>
        <p:grpSpPr bwMode="auto">
          <a:xfrm>
            <a:off x="2931699" y="4980362"/>
            <a:ext cx="317338" cy="361621"/>
            <a:chOff x="106936877" y="109994323"/>
            <a:chExt cx="340775" cy="361546"/>
          </a:xfrm>
        </p:grpSpPr>
        <p:sp>
          <p:nvSpPr>
            <p:cNvPr id="12" name="AutoShape 35">
              <a:extLst>
                <a:ext uri="{FF2B5EF4-FFF2-40B4-BE49-F238E27FC236}">
                  <a16:creationId xmlns:a16="http://schemas.microsoft.com/office/drawing/2014/main" id="{F2B01AAD-F3BE-9AF9-6BE7-F574258253B0}"/>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3" name="Text Box 36">
              <a:extLst>
                <a:ext uri="{FF2B5EF4-FFF2-40B4-BE49-F238E27FC236}">
                  <a16:creationId xmlns:a16="http://schemas.microsoft.com/office/drawing/2014/main" id="{C45EF0A4-D9B4-0B8B-6ED4-288C316C72FC}"/>
                </a:ext>
              </a:extLst>
            </p:cNvPr>
            <p:cNvSpPr txBox="1">
              <a:spLocks noChangeAspect="1" noChangeArrowheads="1"/>
            </p:cNvSpPr>
            <p:nvPr/>
          </p:nvSpPr>
          <p:spPr bwMode="auto">
            <a:xfrm>
              <a:off x="106989465" y="109994323"/>
              <a:ext cx="267918" cy="34931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8</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3" name="Rectangle 14">
            <a:extLst>
              <a:ext uri="{FF2B5EF4-FFF2-40B4-BE49-F238E27FC236}">
                <a16:creationId xmlns:a16="http://schemas.microsoft.com/office/drawing/2014/main" id="{E399A3CD-ECF8-283D-6BF2-C087CA7B2F8B}"/>
              </a:ext>
            </a:extLst>
          </p:cNvPr>
          <p:cNvSpPr>
            <a:spLocks noChangeArrowheads="1"/>
          </p:cNvSpPr>
          <p:nvPr/>
        </p:nvSpPr>
        <p:spPr bwMode="auto">
          <a:xfrm>
            <a:off x="3379053" y="5486578"/>
            <a:ext cx="5706465" cy="398628"/>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600" kern="0" dirty="0">
                <a:solidFill>
                  <a:srgbClr val="FFFFFF"/>
                </a:solidFill>
              </a:rPr>
              <a:t>Other Provisional Issues</a:t>
            </a:r>
            <a:endParaRPr lang="en-US" altLang="en-US" sz="2400" kern="0" dirty="0">
              <a:solidFill>
                <a:prstClr val="black"/>
              </a:solidFill>
              <a:latin typeface="Arial" panose="020B0604020202020204" pitchFamily="34" charset="0"/>
            </a:endParaRPr>
          </a:p>
        </p:txBody>
      </p:sp>
      <p:grpSp>
        <p:nvGrpSpPr>
          <p:cNvPr id="4" name="Group 34">
            <a:extLst>
              <a:ext uri="{FF2B5EF4-FFF2-40B4-BE49-F238E27FC236}">
                <a16:creationId xmlns:a16="http://schemas.microsoft.com/office/drawing/2014/main" id="{163179C6-0BB1-0C17-1751-A350B6F18520}"/>
              </a:ext>
            </a:extLst>
          </p:cNvPr>
          <p:cNvGrpSpPr>
            <a:grpSpLocks/>
          </p:cNvGrpSpPr>
          <p:nvPr/>
        </p:nvGrpSpPr>
        <p:grpSpPr bwMode="auto">
          <a:xfrm>
            <a:off x="2940981" y="5450802"/>
            <a:ext cx="317338" cy="361621"/>
            <a:chOff x="106936877" y="109994323"/>
            <a:chExt cx="340775" cy="361546"/>
          </a:xfrm>
        </p:grpSpPr>
        <p:sp>
          <p:nvSpPr>
            <p:cNvPr id="5" name="AutoShape 35">
              <a:extLst>
                <a:ext uri="{FF2B5EF4-FFF2-40B4-BE49-F238E27FC236}">
                  <a16:creationId xmlns:a16="http://schemas.microsoft.com/office/drawing/2014/main" id="{180F0D01-B0D2-8EE0-B670-B78C36DBA744}"/>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1" name="Text Box 36">
              <a:extLst>
                <a:ext uri="{FF2B5EF4-FFF2-40B4-BE49-F238E27FC236}">
                  <a16:creationId xmlns:a16="http://schemas.microsoft.com/office/drawing/2014/main" id="{387EE3D6-6C02-DE9A-63F9-F582CABD91C1}"/>
                </a:ext>
              </a:extLst>
            </p:cNvPr>
            <p:cNvSpPr txBox="1">
              <a:spLocks noChangeAspect="1" noChangeArrowheads="1"/>
            </p:cNvSpPr>
            <p:nvPr/>
          </p:nvSpPr>
          <p:spPr bwMode="auto">
            <a:xfrm>
              <a:off x="106989465" y="109994323"/>
              <a:ext cx="267918" cy="34931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dirty="0">
                  <a:solidFill>
                    <a:srgbClr val="A0191D"/>
                  </a:solidFill>
                  <a:latin typeface="Century Gothic" panose="020B0502020202020204" pitchFamily="34" charset="0"/>
                </a:rPr>
                <a:t>9</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grpSp>
    </p:spTree>
    <p:custDataLst>
      <p:tags r:id="rId1"/>
    </p:custDataLst>
    <p:extLst>
      <p:ext uri="{BB962C8B-B14F-4D97-AF65-F5344CB8AC3E}">
        <p14:creationId xmlns:p14="http://schemas.microsoft.com/office/powerpoint/2010/main" val="2661807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0549B-B4E4-B009-7F9F-6DB357C43639}"/>
              </a:ext>
            </a:extLst>
          </p:cNvPr>
          <p:cNvSpPr>
            <a:spLocks noGrp="1"/>
          </p:cNvSpPr>
          <p:nvPr>
            <p:ph type="title"/>
          </p:nvPr>
        </p:nvSpPr>
        <p:spPr>
          <a:xfrm>
            <a:off x="1258645" y="365125"/>
            <a:ext cx="9595821" cy="839731"/>
          </a:xfrm>
          <a:solidFill>
            <a:srgbClr val="233962"/>
          </a:solidFill>
        </p:spPr>
        <p:txBody>
          <a:bodyPr>
            <a:normAutofit/>
          </a:bodyPr>
          <a:lstStyle/>
          <a:p>
            <a:pPr algn="ctr"/>
            <a:r>
              <a:rPr lang="en-US" sz="2400" b="1" dirty="0">
                <a:solidFill>
                  <a:schemeClr val="bg1"/>
                </a:solidFill>
                <a:latin typeface="Century Gothic" panose="020B0502020202020204" pitchFamily="34" charset="0"/>
              </a:rPr>
              <a:t>Reminders for Provisional Voting</a:t>
            </a:r>
          </a:p>
        </p:txBody>
      </p:sp>
      <p:sp>
        <p:nvSpPr>
          <p:cNvPr id="3" name="Content Placeholder 2">
            <a:extLst>
              <a:ext uri="{FF2B5EF4-FFF2-40B4-BE49-F238E27FC236}">
                <a16:creationId xmlns:a16="http://schemas.microsoft.com/office/drawing/2014/main" id="{B36384EB-C066-7E0C-52B7-CCFDFDD2B064}"/>
              </a:ext>
            </a:extLst>
          </p:cNvPr>
          <p:cNvSpPr>
            <a:spLocks noGrp="1"/>
          </p:cNvSpPr>
          <p:nvPr>
            <p:ph idx="1"/>
          </p:nvPr>
        </p:nvSpPr>
        <p:spPr>
          <a:xfrm>
            <a:off x="1290920" y="4543452"/>
            <a:ext cx="9478928" cy="738558"/>
          </a:xfrm>
          <a:solidFill>
            <a:srgbClr val="233962"/>
          </a:solidFill>
        </p:spPr>
        <p:txBody>
          <a:bodyPr>
            <a:normAutofit/>
          </a:bodyPr>
          <a:lstStyle/>
          <a:p>
            <a:pPr marL="0" marR="0" indent="0">
              <a:spcBef>
                <a:spcPts val="0"/>
              </a:spcBef>
              <a:spcAft>
                <a:spcPts val="0"/>
              </a:spcAft>
              <a:buNone/>
            </a:pPr>
            <a:r>
              <a:rPr lang="en-US" sz="1800">
                <a:solidFill>
                  <a:schemeClr val="bg1"/>
                </a:solidFill>
                <a:effectLst/>
                <a:latin typeface="Calibri" panose="020F0502020204030204" pitchFamily="34" charset="0"/>
                <a:ea typeface="Calibri" panose="020F0502020204030204" pitchFamily="34" charset="0"/>
              </a:rPr>
              <a:t>Final note – make sure that all documents are signed by the voter and, when required, by the Help Station official.</a:t>
            </a:r>
          </a:p>
          <a:p>
            <a:pPr marL="0" marR="0" indent="0">
              <a:spcBef>
                <a:spcPts val="0"/>
              </a:spcBef>
              <a:spcAft>
                <a:spcPts val="0"/>
              </a:spcAft>
              <a:buNone/>
            </a:pPr>
            <a:endParaRPr lang="en-US" sz="1800">
              <a:solidFill>
                <a:schemeClr val="bg1"/>
              </a:solidFill>
              <a:effectLst/>
              <a:latin typeface="Calibri" panose="020F0502020204030204" pitchFamily="34" charset="0"/>
              <a:ea typeface="Calibri" panose="020F0502020204030204" pitchFamily="34" charset="0"/>
            </a:endParaRPr>
          </a:p>
          <a:p>
            <a:endParaRPr lang="en-US">
              <a:solidFill>
                <a:schemeClr val="bg1"/>
              </a:solidFill>
            </a:endParaRPr>
          </a:p>
        </p:txBody>
      </p:sp>
      <p:sp>
        <p:nvSpPr>
          <p:cNvPr id="5" name="TextBox 4">
            <a:extLst>
              <a:ext uri="{FF2B5EF4-FFF2-40B4-BE49-F238E27FC236}">
                <a16:creationId xmlns:a16="http://schemas.microsoft.com/office/drawing/2014/main" id="{D124D782-9F56-5883-F4BA-4F6DFD170A65}"/>
              </a:ext>
            </a:extLst>
          </p:cNvPr>
          <p:cNvSpPr txBox="1"/>
          <p:nvPr/>
        </p:nvSpPr>
        <p:spPr>
          <a:xfrm>
            <a:off x="1290920" y="1765915"/>
            <a:ext cx="9369910" cy="1200329"/>
          </a:xfrm>
          <a:prstGeom prst="rect">
            <a:avLst/>
          </a:prstGeom>
          <a:solidFill>
            <a:srgbClr val="233962"/>
          </a:solidFill>
        </p:spPr>
        <p:txBody>
          <a:bodyPr wrap="square" lIns="91440" tIns="45720" rIns="91440" bIns="45720" anchor="t">
            <a:spAutoFit/>
          </a:bodyPr>
          <a:lstStyle/>
          <a:p>
            <a:r>
              <a:rPr lang="en-US" sz="1800" dirty="0">
                <a:solidFill>
                  <a:schemeClr val="bg1"/>
                </a:solidFill>
                <a:effectLst/>
                <a:latin typeface="Calibri"/>
                <a:ea typeface="Calibri" panose="020F0502020204030204" pitchFamily="34" charset="0"/>
                <a:cs typeface="Calibri"/>
              </a:rPr>
              <a:t>If</a:t>
            </a:r>
            <a:r>
              <a:rPr lang="en-US" dirty="0">
                <a:solidFill>
                  <a:schemeClr val="bg1"/>
                </a:solidFill>
                <a:latin typeface="Calibri"/>
                <a:ea typeface="Calibri" panose="020F0502020204030204" pitchFamily="34" charset="0"/>
                <a:cs typeface="Calibri"/>
              </a:rPr>
              <a:t> </a:t>
            </a:r>
            <a:r>
              <a:rPr lang="en-US" sz="1800" dirty="0">
                <a:solidFill>
                  <a:schemeClr val="bg1"/>
                </a:solidFill>
                <a:effectLst/>
                <a:latin typeface="Calibri"/>
                <a:ea typeface="Calibri" panose="020F0502020204030204" pitchFamily="34" charset="0"/>
                <a:cs typeface="Calibri"/>
              </a:rPr>
              <a:t>a voter needs to vote provisionally, the following pages will outline the process to follow both for the manual process for counties who use paper pollbooks on Election Day and the SOSA/OVRD process when using your electronic pollbook.  If you are using a </a:t>
            </a:r>
            <a:r>
              <a:rPr lang="en-US" dirty="0">
                <a:solidFill>
                  <a:schemeClr val="bg1"/>
                </a:solidFill>
                <a:latin typeface="Calibri"/>
                <a:ea typeface="Calibri" panose="020F0502020204030204" pitchFamily="34" charset="0"/>
                <a:cs typeface="Calibri"/>
              </a:rPr>
              <a:t>third-party</a:t>
            </a:r>
            <a:r>
              <a:rPr lang="en-US" sz="1800" dirty="0">
                <a:solidFill>
                  <a:schemeClr val="bg1"/>
                </a:solidFill>
                <a:effectLst/>
                <a:latin typeface="Calibri"/>
                <a:ea typeface="Calibri" panose="020F0502020204030204" pitchFamily="34" charset="0"/>
                <a:cs typeface="Calibri"/>
              </a:rPr>
              <a:t> pollbook these steps may be different.</a:t>
            </a:r>
            <a:r>
              <a:rPr lang="en-US" dirty="0">
                <a:solidFill>
                  <a:schemeClr val="bg1"/>
                </a:solidFill>
                <a:latin typeface="Calibri"/>
                <a:ea typeface="Calibri" panose="020F0502020204030204" pitchFamily="34" charset="0"/>
                <a:cs typeface="Calibri"/>
              </a:rPr>
              <a:t> </a:t>
            </a:r>
            <a:endParaRPr lang="en-US" sz="1800" dirty="0">
              <a:solidFill>
                <a:schemeClr val="bg1"/>
              </a:solidFill>
              <a:effectLst/>
              <a:latin typeface="Calibri"/>
              <a:ea typeface="Calibri" panose="020F0502020204030204" pitchFamily="34" charset="0"/>
            </a:endParaRPr>
          </a:p>
        </p:txBody>
      </p:sp>
      <p:sp>
        <p:nvSpPr>
          <p:cNvPr id="7" name="TextBox 6">
            <a:extLst>
              <a:ext uri="{FF2B5EF4-FFF2-40B4-BE49-F238E27FC236}">
                <a16:creationId xmlns:a16="http://schemas.microsoft.com/office/drawing/2014/main" id="{21DFD137-69B6-AF73-A988-A9DE999B7E4E}"/>
              </a:ext>
            </a:extLst>
          </p:cNvPr>
          <p:cNvSpPr txBox="1"/>
          <p:nvPr/>
        </p:nvSpPr>
        <p:spPr>
          <a:xfrm>
            <a:off x="1290920" y="3273214"/>
            <a:ext cx="9478928" cy="923330"/>
          </a:xfrm>
          <a:prstGeom prst="rect">
            <a:avLst/>
          </a:prstGeom>
          <a:solidFill>
            <a:srgbClr val="233962"/>
          </a:solidFill>
        </p:spPr>
        <p:txBody>
          <a:bodyPr wrap="square" lIns="91440" tIns="45720" rIns="91440" bIns="45720" anchor="t">
            <a:spAutoFit/>
          </a:bodyPr>
          <a:lstStyle/>
          <a:p>
            <a:pPr marL="0" marR="0">
              <a:spcBef>
                <a:spcPts val="0"/>
              </a:spcBef>
              <a:spcAft>
                <a:spcPts val="0"/>
              </a:spcAft>
            </a:pPr>
            <a:r>
              <a:rPr lang="en-US" sz="1800">
                <a:solidFill>
                  <a:schemeClr val="bg1"/>
                </a:solidFill>
                <a:effectLst/>
                <a:latin typeface="Calibri"/>
                <a:ea typeface="Calibri" panose="020F0502020204030204" pitchFamily="34" charset="0"/>
                <a:cs typeface="Calibri"/>
              </a:rPr>
              <a:t>When assisting a voter with provisional voting</a:t>
            </a:r>
            <a:r>
              <a:rPr lang="en-US">
                <a:solidFill>
                  <a:schemeClr val="bg1"/>
                </a:solidFill>
                <a:latin typeface="Calibri"/>
                <a:ea typeface="Calibri" panose="020F0502020204030204" pitchFamily="34" charset="0"/>
                <a:cs typeface="Calibri"/>
              </a:rPr>
              <a:t>,</a:t>
            </a:r>
            <a:r>
              <a:rPr lang="en-US" sz="1800">
                <a:solidFill>
                  <a:schemeClr val="bg1"/>
                </a:solidFill>
                <a:effectLst/>
                <a:latin typeface="Calibri"/>
                <a:ea typeface="Calibri" panose="020F0502020204030204" pitchFamily="34" charset="0"/>
                <a:cs typeface="Calibri"/>
              </a:rPr>
              <a:t> North Carolina’s Administrative Code requires every polling site to have a separate voting booth in your Help Station area.  This provides another method for ensuring that the provisional ballot goes into the envelope and not into the tabulator.</a:t>
            </a:r>
          </a:p>
        </p:txBody>
      </p:sp>
    </p:spTree>
    <p:custDataLst>
      <p:tags r:id="rId1"/>
    </p:custDataLst>
    <p:extLst>
      <p:ext uri="{BB962C8B-B14F-4D97-AF65-F5344CB8AC3E}">
        <p14:creationId xmlns:p14="http://schemas.microsoft.com/office/powerpoint/2010/main" val="2311351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a16="http://schemas.microsoft.com/office/drawing/2014/main" id="{E13BED28-20D0-455A-834F-E2A1E7D41426}"/>
              </a:ext>
            </a:extLst>
          </p:cNvPr>
          <p:cNvSpPr>
            <a:spLocks noChangeArrowheads="1"/>
          </p:cNvSpPr>
          <p:nvPr/>
        </p:nvSpPr>
        <p:spPr bwMode="auto">
          <a:xfrm>
            <a:off x="2676525" y="6070094"/>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r" eaLnBrk="0" fontAlgn="base" hangingPunct="0">
              <a:spcBef>
                <a:spcPct val="0"/>
              </a:spcBef>
              <a:spcAft>
                <a:spcPct val="0"/>
              </a:spcAft>
              <a:defRPr/>
            </a:pPr>
            <a:r>
              <a:rPr lang="en-US" altLang="en-US" sz="1000" b="1" kern="0" dirty="0">
                <a:solidFill>
                  <a:srgbClr val="FFFFFF"/>
                </a:solidFill>
                <a:latin typeface="Century Gothic" panose="020B0502020202020204" pitchFamily="34" charset="0"/>
              </a:rPr>
              <a:t>Help Station |1</a:t>
            </a:r>
            <a:endParaRPr lang="en-US" altLang="en-US" kern="0" dirty="0">
              <a:solidFill>
                <a:prstClr val="black"/>
              </a:solidFill>
              <a:latin typeface="Arial" panose="020B0604020202020204" pitchFamily="34" charset="0"/>
            </a:endParaRPr>
          </a:p>
        </p:txBody>
      </p:sp>
      <p:sp>
        <p:nvSpPr>
          <p:cNvPr id="5" name="Text Box 5">
            <a:extLst>
              <a:ext uri="{FF2B5EF4-FFF2-40B4-BE49-F238E27FC236}">
                <a16:creationId xmlns:a16="http://schemas.microsoft.com/office/drawing/2014/main" id="{BB4D42F7-3567-4832-9A81-24AD84001EBD}"/>
              </a:ext>
            </a:extLst>
          </p:cNvPr>
          <p:cNvSpPr txBox="1">
            <a:spLocks noChangeArrowheads="1"/>
          </p:cNvSpPr>
          <p:nvPr/>
        </p:nvSpPr>
        <p:spPr bwMode="auto">
          <a:xfrm>
            <a:off x="3779668" y="582109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a:ln>
                  <a:noFill/>
                </a:ln>
                <a:solidFill>
                  <a:srgbClr val="FFFFFF"/>
                </a:solidFill>
                <a:effectLst/>
                <a:uLnTx/>
                <a:uFillTx/>
                <a:latin typeface="Century Gothic" panose="020B0502020202020204" pitchFamily="34" charset="0"/>
              </a:rPr>
              <a:t>Help Station |1</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sp>
        <p:nvSpPr>
          <p:cNvPr id="6" name="Text Box 7">
            <a:extLst>
              <a:ext uri="{FF2B5EF4-FFF2-40B4-BE49-F238E27FC236}">
                <a16:creationId xmlns:a16="http://schemas.microsoft.com/office/drawing/2014/main" id="{D7091E23-13E0-42E3-8727-804FE0F41C9F}"/>
              </a:ext>
            </a:extLst>
          </p:cNvPr>
          <p:cNvSpPr txBox="1">
            <a:spLocks noChangeArrowheads="1"/>
          </p:cNvSpPr>
          <p:nvPr/>
        </p:nvSpPr>
        <p:spPr bwMode="auto">
          <a:xfrm>
            <a:off x="2950232" y="125642"/>
            <a:ext cx="6540196" cy="51083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400" b="1" i="0" u="none" strike="noStrike" kern="0" cap="none" spc="0" normalizeH="0" baseline="0" noProof="0" dirty="0">
                <a:ln>
                  <a:noFill/>
                </a:ln>
                <a:solidFill>
                  <a:srgbClr val="233962"/>
                </a:solidFill>
                <a:effectLst/>
                <a:uLnTx/>
                <a:uFillTx/>
                <a:latin typeface="Century Gothic" panose="020B0502020202020204" pitchFamily="34" charset="0"/>
              </a:rPr>
              <a:t>Provisional Voting Procedures (Manual)</a:t>
            </a:r>
            <a:endParaRPr kumimoji="0" lang="en-US" altLang="en-US" sz="20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37" name="Rectangle 6">
            <a:extLst>
              <a:ext uri="{FF2B5EF4-FFF2-40B4-BE49-F238E27FC236}">
                <a16:creationId xmlns:a16="http://schemas.microsoft.com/office/drawing/2014/main" id="{02AD8F16-9AA3-48E1-9BD4-8E1E1C80C743}"/>
              </a:ext>
            </a:extLst>
          </p:cNvPr>
          <p:cNvSpPr>
            <a:spLocks noChangeArrowheads="1"/>
          </p:cNvSpPr>
          <p:nvPr/>
        </p:nvSpPr>
        <p:spPr bwMode="auto">
          <a:xfrm>
            <a:off x="3375565" y="691189"/>
            <a:ext cx="5706465" cy="470134"/>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1400" kern="0">
                <a:solidFill>
                  <a:srgbClr val="FFFFFF"/>
                </a:solidFill>
              </a:rPr>
              <a:t>Accept Help Referral Form from voter and ask voter for Photo ID (Unless form indicates no Photo ID).</a:t>
            </a:r>
            <a:endParaRPr kumimoji="0" lang="en-US" altLang="en-US" sz="2000" b="0" i="0" u="none" strike="noStrike" kern="0" cap="none" spc="0" normalizeH="0" baseline="0" noProof="0">
              <a:ln>
                <a:noFill/>
              </a:ln>
              <a:solidFill>
                <a:prstClr val="black"/>
              </a:solidFill>
              <a:effectLst/>
              <a:uLnTx/>
              <a:uFillTx/>
            </a:endParaRPr>
          </a:p>
        </p:txBody>
      </p:sp>
      <p:grpSp>
        <p:nvGrpSpPr>
          <p:cNvPr id="38" name="Group 8">
            <a:extLst>
              <a:ext uri="{FF2B5EF4-FFF2-40B4-BE49-F238E27FC236}">
                <a16:creationId xmlns:a16="http://schemas.microsoft.com/office/drawing/2014/main" id="{EB988D06-8B56-4447-9FDD-465F9FD46F99}"/>
              </a:ext>
            </a:extLst>
          </p:cNvPr>
          <p:cNvGrpSpPr>
            <a:grpSpLocks/>
          </p:cNvGrpSpPr>
          <p:nvPr/>
        </p:nvGrpSpPr>
        <p:grpSpPr bwMode="auto">
          <a:xfrm>
            <a:off x="2956599" y="682332"/>
            <a:ext cx="317338" cy="381516"/>
            <a:chOff x="106923775" y="107998526"/>
            <a:chExt cx="340775" cy="381507"/>
          </a:xfrm>
        </p:grpSpPr>
        <p:sp>
          <p:nvSpPr>
            <p:cNvPr id="39" name="AutoShape 9">
              <a:extLst>
                <a:ext uri="{FF2B5EF4-FFF2-40B4-BE49-F238E27FC236}">
                  <a16:creationId xmlns:a16="http://schemas.microsoft.com/office/drawing/2014/main" id="{DF6CE867-FB7E-47B0-851B-F4CF9E6FE204}"/>
                </a:ext>
              </a:extLst>
            </p:cNvPr>
            <p:cNvSpPr>
              <a:spLocks noChangeAspect="1" noChangeArrowheads="1"/>
            </p:cNvSpPr>
            <p:nvPr/>
          </p:nvSpPr>
          <p:spPr bwMode="auto">
            <a:xfrm>
              <a:off x="106923775" y="108026822"/>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0" name="Text Box 10">
              <a:extLst>
                <a:ext uri="{FF2B5EF4-FFF2-40B4-BE49-F238E27FC236}">
                  <a16:creationId xmlns:a16="http://schemas.microsoft.com/office/drawing/2014/main" id="{AA5851FA-814F-426C-9BA0-5590A9FF2CAA}"/>
                </a:ext>
              </a:extLst>
            </p:cNvPr>
            <p:cNvSpPr txBox="1">
              <a:spLocks noChangeAspect="1" noChangeArrowheads="1"/>
            </p:cNvSpPr>
            <p:nvPr/>
          </p:nvSpPr>
          <p:spPr bwMode="auto">
            <a:xfrm>
              <a:off x="106982498" y="107998526"/>
              <a:ext cx="232481" cy="345291"/>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1</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33" name="Rectangle 11">
            <a:extLst>
              <a:ext uri="{FF2B5EF4-FFF2-40B4-BE49-F238E27FC236}">
                <a16:creationId xmlns:a16="http://schemas.microsoft.com/office/drawing/2014/main" id="{7012430B-5055-4BC5-A522-7D5709CEA636}"/>
              </a:ext>
            </a:extLst>
          </p:cNvPr>
          <p:cNvSpPr>
            <a:spLocks noChangeArrowheads="1"/>
          </p:cNvSpPr>
          <p:nvPr/>
        </p:nvSpPr>
        <p:spPr bwMode="auto">
          <a:xfrm>
            <a:off x="3375565" y="1197899"/>
            <a:ext cx="5706465" cy="335521"/>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400" b="0" i="0" u="none" strike="noStrike" kern="0" cap="none" spc="0" normalizeH="0" baseline="0" noProof="0">
                <a:ln>
                  <a:noFill/>
                </a:ln>
                <a:solidFill>
                  <a:srgbClr val="FFFFFF"/>
                </a:solidFill>
                <a:effectLst/>
                <a:uLnTx/>
                <a:uFillTx/>
              </a:rPr>
              <a:t>Complete provisional poll book.</a:t>
            </a:r>
            <a:endParaRPr kumimoji="0" lang="en-US" altLang="en-US" sz="2000" b="0" i="0" u="none" strike="noStrike" kern="0" cap="none" spc="0" normalizeH="0" baseline="0" noProof="0">
              <a:ln>
                <a:noFill/>
              </a:ln>
              <a:solidFill>
                <a:prstClr val="black"/>
              </a:solidFill>
              <a:effectLst/>
              <a:uLnTx/>
              <a:uFillTx/>
              <a:latin typeface="Arial" panose="020B0604020202020204" pitchFamily="34" charset="0"/>
            </a:endParaRPr>
          </a:p>
        </p:txBody>
      </p:sp>
      <p:grpSp>
        <p:nvGrpSpPr>
          <p:cNvPr id="34" name="Group 21">
            <a:extLst>
              <a:ext uri="{FF2B5EF4-FFF2-40B4-BE49-F238E27FC236}">
                <a16:creationId xmlns:a16="http://schemas.microsoft.com/office/drawing/2014/main" id="{603CDEEF-DF15-4E6A-A35C-8FB43DECE7A3}"/>
              </a:ext>
            </a:extLst>
          </p:cNvPr>
          <p:cNvGrpSpPr>
            <a:grpSpLocks/>
          </p:cNvGrpSpPr>
          <p:nvPr/>
        </p:nvGrpSpPr>
        <p:grpSpPr bwMode="auto">
          <a:xfrm>
            <a:off x="2964096" y="1158982"/>
            <a:ext cx="317338" cy="386777"/>
            <a:chOff x="106936877" y="108388434"/>
            <a:chExt cx="340775" cy="386767"/>
          </a:xfrm>
        </p:grpSpPr>
        <p:sp>
          <p:nvSpPr>
            <p:cNvPr id="35" name="AutoShape 22">
              <a:extLst>
                <a:ext uri="{FF2B5EF4-FFF2-40B4-BE49-F238E27FC236}">
                  <a16:creationId xmlns:a16="http://schemas.microsoft.com/office/drawing/2014/main" id="{773D41E8-65D8-4402-AB8C-3A34B2A3A9C5}"/>
                </a:ext>
              </a:extLst>
            </p:cNvPr>
            <p:cNvSpPr>
              <a:spLocks noChangeAspect="1" noChangeArrowheads="1"/>
            </p:cNvSpPr>
            <p:nvPr/>
          </p:nvSpPr>
          <p:spPr bwMode="auto">
            <a:xfrm>
              <a:off x="106936877" y="108421990"/>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6" name="Text Box 23">
              <a:extLst>
                <a:ext uri="{FF2B5EF4-FFF2-40B4-BE49-F238E27FC236}">
                  <a16:creationId xmlns:a16="http://schemas.microsoft.com/office/drawing/2014/main" id="{BC70E9E0-657B-42B6-B4DB-8D27235CE803}"/>
                </a:ext>
              </a:extLst>
            </p:cNvPr>
            <p:cNvSpPr txBox="1">
              <a:spLocks noChangeAspect="1" noChangeArrowheads="1"/>
            </p:cNvSpPr>
            <p:nvPr/>
          </p:nvSpPr>
          <p:spPr bwMode="auto">
            <a:xfrm>
              <a:off x="106995600" y="108388434"/>
              <a:ext cx="232481" cy="353211"/>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2</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29" name="Rectangle 12">
            <a:extLst>
              <a:ext uri="{FF2B5EF4-FFF2-40B4-BE49-F238E27FC236}">
                <a16:creationId xmlns:a16="http://schemas.microsoft.com/office/drawing/2014/main" id="{B3647394-7353-4991-BACE-7E206C071F41}"/>
              </a:ext>
            </a:extLst>
          </p:cNvPr>
          <p:cNvSpPr>
            <a:spLocks noChangeArrowheads="1"/>
          </p:cNvSpPr>
          <p:nvPr/>
        </p:nvSpPr>
        <p:spPr bwMode="auto">
          <a:xfrm>
            <a:off x="3382193" y="1554868"/>
            <a:ext cx="5706465" cy="384391"/>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400" b="0" i="0" u="none" strike="noStrike" kern="0" cap="none" spc="0" normalizeH="0" baseline="0" noProof="0">
                <a:ln>
                  <a:noFill/>
                </a:ln>
                <a:solidFill>
                  <a:schemeClr val="bg1"/>
                </a:solidFill>
                <a:effectLst/>
                <a:uLnTx/>
                <a:uFillTx/>
              </a:rPr>
              <a:t>Complete administrative section of </a:t>
            </a:r>
            <a:r>
              <a:rPr kumimoji="0" lang="en-US" altLang="en-US" sz="1400" b="1" i="0" u="none" strike="noStrike" kern="0" cap="none" spc="0" normalizeH="0" baseline="0" noProof="0">
                <a:ln>
                  <a:noFill/>
                </a:ln>
                <a:solidFill>
                  <a:schemeClr val="bg1"/>
                </a:solidFill>
                <a:effectLst/>
                <a:uLnTx/>
                <a:uFillTx/>
              </a:rPr>
              <a:t>Provisional Voting Application.</a:t>
            </a:r>
          </a:p>
        </p:txBody>
      </p:sp>
      <p:grpSp>
        <p:nvGrpSpPr>
          <p:cNvPr id="30" name="Group 25">
            <a:extLst>
              <a:ext uri="{FF2B5EF4-FFF2-40B4-BE49-F238E27FC236}">
                <a16:creationId xmlns:a16="http://schemas.microsoft.com/office/drawing/2014/main" id="{616099D8-4CDF-4488-A79D-F88D76A244BB}"/>
              </a:ext>
            </a:extLst>
          </p:cNvPr>
          <p:cNvGrpSpPr>
            <a:grpSpLocks/>
          </p:cNvGrpSpPr>
          <p:nvPr/>
        </p:nvGrpSpPr>
        <p:grpSpPr bwMode="auto">
          <a:xfrm>
            <a:off x="2963227" y="1604176"/>
            <a:ext cx="317338" cy="369998"/>
            <a:chOff x="106923775" y="108800379"/>
            <a:chExt cx="340775" cy="369989"/>
          </a:xfrm>
        </p:grpSpPr>
        <p:sp>
          <p:nvSpPr>
            <p:cNvPr id="31" name="AutoShape 26">
              <a:extLst>
                <a:ext uri="{FF2B5EF4-FFF2-40B4-BE49-F238E27FC236}">
                  <a16:creationId xmlns:a16="http://schemas.microsoft.com/office/drawing/2014/main" id="{8731FD38-B6A5-47A6-A604-862FC0E4E033}"/>
                </a:ext>
              </a:extLst>
            </p:cNvPr>
            <p:cNvSpPr>
              <a:spLocks noChangeAspect="1" noChangeArrowheads="1"/>
            </p:cNvSpPr>
            <p:nvPr/>
          </p:nvSpPr>
          <p:spPr bwMode="auto">
            <a:xfrm>
              <a:off x="106923775" y="108817157"/>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2" name="Text Box 27">
              <a:extLst>
                <a:ext uri="{FF2B5EF4-FFF2-40B4-BE49-F238E27FC236}">
                  <a16:creationId xmlns:a16="http://schemas.microsoft.com/office/drawing/2014/main" id="{E0AF89D9-9E4A-4816-923A-42DF883E6A4D}"/>
                </a:ext>
              </a:extLst>
            </p:cNvPr>
            <p:cNvSpPr txBox="1">
              <a:spLocks noChangeAspect="1" noChangeArrowheads="1"/>
            </p:cNvSpPr>
            <p:nvPr/>
          </p:nvSpPr>
          <p:spPr bwMode="auto">
            <a:xfrm>
              <a:off x="106982498" y="108800379"/>
              <a:ext cx="245119" cy="326823"/>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3</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25" name="Rectangle 13">
            <a:extLst>
              <a:ext uri="{FF2B5EF4-FFF2-40B4-BE49-F238E27FC236}">
                <a16:creationId xmlns:a16="http://schemas.microsoft.com/office/drawing/2014/main" id="{555212AD-A98A-4F8E-81C1-9F7A130D4382}"/>
              </a:ext>
            </a:extLst>
          </p:cNvPr>
          <p:cNvSpPr>
            <a:spLocks noChangeArrowheads="1"/>
          </p:cNvSpPr>
          <p:nvPr/>
        </p:nvSpPr>
        <p:spPr bwMode="auto">
          <a:xfrm>
            <a:off x="3382193" y="1971746"/>
            <a:ext cx="5706465" cy="539367"/>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400" b="0" i="0" u="none" strike="noStrike" kern="0" cap="none" spc="0" normalizeH="0" baseline="0" noProof="0">
                <a:ln>
                  <a:noFill/>
                </a:ln>
                <a:solidFill>
                  <a:srgbClr val="FFFFFF"/>
                </a:solidFill>
                <a:effectLst/>
                <a:uLnTx/>
                <a:uFillTx/>
              </a:rPr>
              <a:t>Affix PIN labels to poll book log, provisional application, and provisional instructions.</a:t>
            </a:r>
            <a:endParaRPr kumimoji="0" lang="en-US" altLang="en-US" sz="2000" b="0" i="0" u="none" strike="noStrike" kern="0" cap="none" spc="0" normalizeH="0" baseline="0" noProof="0">
              <a:ln>
                <a:noFill/>
              </a:ln>
              <a:solidFill>
                <a:prstClr val="black"/>
              </a:solidFill>
              <a:effectLst/>
              <a:uLnTx/>
              <a:uFillTx/>
              <a:latin typeface="Arial" panose="020B0604020202020204" pitchFamily="34" charset="0"/>
            </a:endParaRPr>
          </a:p>
        </p:txBody>
      </p:sp>
      <p:grpSp>
        <p:nvGrpSpPr>
          <p:cNvPr id="26" name="Group 28">
            <a:extLst>
              <a:ext uri="{FF2B5EF4-FFF2-40B4-BE49-F238E27FC236}">
                <a16:creationId xmlns:a16="http://schemas.microsoft.com/office/drawing/2014/main" id="{EA645D40-D3DA-470C-9E43-CD46EEE89FC3}"/>
              </a:ext>
            </a:extLst>
          </p:cNvPr>
          <p:cNvGrpSpPr>
            <a:grpSpLocks/>
          </p:cNvGrpSpPr>
          <p:nvPr/>
        </p:nvGrpSpPr>
        <p:grpSpPr bwMode="auto">
          <a:xfrm>
            <a:off x="2963227" y="2045472"/>
            <a:ext cx="317338" cy="384590"/>
            <a:chOff x="106936877" y="109184685"/>
            <a:chExt cx="340775" cy="384581"/>
          </a:xfrm>
        </p:grpSpPr>
        <p:sp>
          <p:nvSpPr>
            <p:cNvPr id="27" name="AutoShape 29">
              <a:extLst>
                <a:ext uri="{FF2B5EF4-FFF2-40B4-BE49-F238E27FC236}">
                  <a16:creationId xmlns:a16="http://schemas.microsoft.com/office/drawing/2014/main" id="{B41B5248-8907-45F8-9251-584679BA356F}"/>
                </a:ext>
              </a:extLst>
            </p:cNvPr>
            <p:cNvSpPr>
              <a:spLocks noChangeAspect="1" noChangeArrowheads="1"/>
            </p:cNvSpPr>
            <p:nvPr/>
          </p:nvSpPr>
          <p:spPr bwMode="auto">
            <a:xfrm>
              <a:off x="106936877" y="109212324"/>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8" name="Text Box 30">
              <a:extLst>
                <a:ext uri="{FF2B5EF4-FFF2-40B4-BE49-F238E27FC236}">
                  <a16:creationId xmlns:a16="http://schemas.microsoft.com/office/drawing/2014/main" id="{87196E3E-CDBE-42E5-9276-824D96DC2039}"/>
                </a:ext>
              </a:extLst>
            </p:cNvPr>
            <p:cNvSpPr txBox="1">
              <a:spLocks noChangeAspect="1" noChangeArrowheads="1"/>
            </p:cNvSpPr>
            <p:nvPr/>
          </p:nvSpPr>
          <p:spPr bwMode="auto">
            <a:xfrm>
              <a:off x="106982498" y="109184685"/>
              <a:ext cx="228914" cy="384581"/>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4</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21" name="Rectangle 24">
            <a:extLst>
              <a:ext uri="{FF2B5EF4-FFF2-40B4-BE49-F238E27FC236}">
                <a16:creationId xmlns:a16="http://schemas.microsoft.com/office/drawing/2014/main" id="{38690D3C-4261-4152-9506-8CE0FDE29B60}"/>
              </a:ext>
            </a:extLst>
          </p:cNvPr>
          <p:cNvSpPr>
            <a:spLocks noChangeArrowheads="1"/>
          </p:cNvSpPr>
          <p:nvPr/>
        </p:nvSpPr>
        <p:spPr bwMode="auto">
          <a:xfrm>
            <a:off x="3375565" y="2533273"/>
            <a:ext cx="5713093" cy="361367"/>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400" b="0" i="0" u="none" strike="noStrike" kern="0" cap="none" spc="0" normalizeH="0" baseline="0" noProof="0">
                <a:ln>
                  <a:noFill/>
                </a:ln>
                <a:solidFill>
                  <a:srgbClr val="FFFFFF"/>
                </a:solidFill>
                <a:effectLst/>
                <a:uLnTx/>
                <a:uFillTx/>
              </a:rPr>
              <a:t>Ask voter to complete and sign </a:t>
            </a:r>
            <a:r>
              <a:rPr kumimoji="0" lang="en-US" altLang="en-US" sz="1400" b="1" i="0" u="none" strike="noStrike" kern="0" cap="none" spc="0" normalizeH="0" baseline="0" noProof="0">
                <a:ln>
                  <a:noFill/>
                </a:ln>
                <a:solidFill>
                  <a:srgbClr val="FFFFFF"/>
                </a:solidFill>
                <a:effectLst/>
                <a:uLnTx/>
                <a:uFillTx/>
              </a:rPr>
              <a:t>Provisional Voter Application. </a:t>
            </a:r>
            <a:endParaRPr kumimoji="0" lang="en-US" altLang="en-US" sz="2000" b="1" i="0" u="none" strike="noStrike" kern="0" cap="none" spc="0" normalizeH="0" baseline="0" noProof="0">
              <a:ln>
                <a:noFill/>
              </a:ln>
              <a:solidFill>
                <a:prstClr val="black"/>
              </a:solidFill>
              <a:effectLst/>
              <a:uLnTx/>
              <a:uFillTx/>
              <a:latin typeface="Arial" panose="020B0604020202020204" pitchFamily="34" charset="0"/>
            </a:endParaRPr>
          </a:p>
        </p:txBody>
      </p:sp>
      <p:grpSp>
        <p:nvGrpSpPr>
          <p:cNvPr id="22" name="Group 31">
            <a:extLst>
              <a:ext uri="{FF2B5EF4-FFF2-40B4-BE49-F238E27FC236}">
                <a16:creationId xmlns:a16="http://schemas.microsoft.com/office/drawing/2014/main" id="{E88AF460-9E76-4044-AA42-F3D91247A790}"/>
              </a:ext>
            </a:extLst>
          </p:cNvPr>
          <p:cNvGrpSpPr>
            <a:grpSpLocks/>
          </p:cNvGrpSpPr>
          <p:nvPr/>
        </p:nvGrpSpPr>
        <p:grpSpPr bwMode="auto">
          <a:xfrm>
            <a:off x="2950232" y="2511113"/>
            <a:ext cx="317338" cy="385554"/>
            <a:chOff x="106923775" y="109586027"/>
            <a:chExt cx="340775" cy="385545"/>
          </a:xfrm>
        </p:grpSpPr>
        <p:sp>
          <p:nvSpPr>
            <p:cNvPr id="23" name="AutoShape 32">
              <a:extLst>
                <a:ext uri="{FF2B5EF4-FFF2-40B4-BE49-F238E27FC236}">
                  <a16:creationId xmlns:a16="http://schemas.microsoft.com/office/drawing/2014/main" id="{2BAEDF88-C4BD-4A26-A6A1-C348996228E1}"/>
                </a:ext>
              </a:extLst>
            </p:cNvPr>
            <p:cNvSpPr>
              <a:spLocks noChangeAspect="1" noChangeArrowheads="1"/>
            </p:cNvSpPr>
            <p:nvPr/>
          </p:nvSpPr>
          <p:spPr bwMode="auto">
            <a:xfrm>
              <a:off x="106923775" y="109607491"/>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 name="Text Box 33">
              <a:extLst>
                <a:ext uri="{FF2B5EF4-FFF2-40B4-BE49-F238E27FC236}">
                  <a16:creationId xmlns:a16="http://schemas.microsoft.com/office/drawing/2014/main" id="{D9A1BFF9-A2E9-49B8-A367-9C8A1A4F6CEF}"/>
                </a:ext>
              </a:extLst>
            </p:cNvPr>
            <p:cNvSpPr txBox="1">
              <a:spLocks noChangeAspect="1" noChangeArrowheads="1"/>
            </p:cNvSpPr>
            <p:nvPr/>
          </p:nvSpPr>
          <p:spPr bwMode="auto">
            <a:xfrm>
              <a:off x="106982498" y="109586027"/>
              <a:ext cx="222191" cy="38554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dirty="0">
                  <a:ln>
                    <a:noFill/>
                  </a:ln>
                  <a:solidFill>
                    <a:srgbClr val="A0191D"/>
                  </a:solidFill>
                  <a:effectLst/>
                  <a:uLnTx/>
                  <a:uFillTx/>
                  <a:latin typeface="Century Gothic" panose="020B0502020202020204" pitchFamily="34" charset="0"/>
                </a:rPr>
                <a:t>5</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grpSp>
      <p:sp>
        <p:nvSpPr>
          <p:cNvPr id="17" name="Rectangle 14">
            <a:extLst>
              <a:ext uri="{FF2B5EF4-FFF2-40B4-BE49-F238E27FC236}">
                <a16:creationId xmlns:a16="http://schemas.microsoft.com/office/drawing/2014/main" id="{A646FDAC-C6EE-4B6E-822C-C0F927FBE653}"/>
              </a:ext>
            </a:extLst>
          </p:cNvPr>
          <p:cNvSpPr>
            <a:spLocks noChangeArrowheads="1"/>
          </p:cNvSpPr>
          <p:nvPr/>
        </p:nvSpPr>
        <p:spPr bwMode="auto">
          <a:xfrm>
            <a:off x="3375565" y="3508522"/>
            <a:ext cx="5706465" cy="36954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400" kern="0">
                <a:solidFill>
                  <a:srgbClr val="FFFFFF"/>
                </a:solidFill>
              </a:rPr>
              <a:t>Accept and review all forms with voter. Sign or initial where needed.</a:t>
            </a:r>
            <a:endParaRPr lang="en-US" altLang="en-US" sz="2000" kern="0">
              <a:solidFill>
                <a:prstClr val="black"/>
              </a:solidFill>
              <a:latin typeface="Arial" panose="020B0604020202020204" pitchFamily="34" charset="0"/>
            </a:endParaRPr>
          </a:p>
        </p:txBody>
      </p:sp>
      <p:grpSp>
        <p:nvGrpSpPr>
          <p:cNvPr id="18" name="Group 34">
            <a:extLst>
              <a:ext uri="{FF2B5EF4-FFF2-40B4-BE49-F238E27FC236}">
                <a16:creationId xmlns:a16="http://schemas.microsoft.com/office/drawing/2014/main" id="{62157454-E09A-4110-8314-CE622D8C5F03}"/>
              </a:ext>
            </a:extLst>
          </p:cNvPr>
          <p:cNvGrpSpPr>
            <a:grpSpLocks/>
          </p:cNvGrpSpPr>
          <p:nvPr/>
        </p:nvGrpSpPr>
        <p:grpSpPr bwMode="auto">
          <a:xfrm>
            <a:off x="2953039" y="2990658"/>
            <a:ext cx="317338" cy="361621"/>
            <a:chOff x="106936877" y="109994258"/>
            <a:chExt cx="340775" cy="361611"/>
          </a:xfrm>
        </p:grpSpPr>
        <p:sp>
          <p:nvSpPr>
            <p:cNvPr id="19" name="AutoShape 35">
              <a:extLst>
                <a:ext uri="{FF2B5EF4-FFF2-40B4-BE49-F238E27FC236}">
                  <a16:creationId xmlns:a16="http://schemas.microsoft.com/office/drawing/2014/main" id="{B58B4BC9-8780-4FCD-B034-88064E9D11B8}"/>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 name="Text Box 36">
              <a:extLst>
                <a:ext uri="{FF2B5EF4-FFF2-40B4-BE49-F238E27FC236}">
                  <a16:creationId xmlns:a16="http://schemas.microsoft.com/office/drawing/2014/main" id="{498C04C5-2FBF-4B71-BC5B-95A0D72D1EEB}"/>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6</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41" name="Rectangle 14">
            <a:extLst>
              <a:ext uri="{FF2B5EF4-FFF2-40B4-BE49-F238E27FC236}">
                <a16:creationId xmlns:a16="http://schemas.microsoft.com/office/drawing/2014/main" id="{5E15D0BD-6EB5-4081-AE47-EACC1F014E6E}"/>
              </a:ext>
            </a:extLst>
          </p:cNvPr>
          <p:cNvSpPr>
            <a:spLocks noChangeArrowheads="1"/>
          </p:cNvSpPr>
          <p:nvPr/>
        </p:nvSpPr>
        <p:spPr bwMode="auto">
          <a:xfrm>
            <a:off x="3375565" y="3913604"/>
            <a:ext cx="5706465" cy="726624"/>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400" kern="0">
                <a:solidFill>
                  <a:srgbClr val="FFFFFF"/>
                </a:solidFill>
              </a:rPr>
              <a:t>Obtain appropriate ballot and write the word “Provisional” and the precinct number of the voter’s eligible precinct on the ballot. Present voter with ballot, provisional application and envelope, and provisional instructions.</a:t>
            </a:r>
            <a:endParaRPr lang="en-US" altLang="en-US" sz="2000" kern="0">
              <a:solidFill>
                <a:prstClr val="black"/>
              </a:solidFill>
              <a:latin typeface="Arial" panose="020B0604020202020204" pitchFamily="34" charset="0"/>
            </a:endParaRPr>
          </a:p>
        </p:txBody>
      </p:sp>
      <p:grpSp>
        <p:nvGrpSpPr>
          <p:cNvPr id="42" name="Group 34">
            <a:extLst>
              <a:ext uri="{FF2B5EF4-FFF2-40B4-BE49-F238E27FC236}">
                <a16:creationId xmlns:a16="http://schemas.microsoft.com/office/drawing/2014/main" id="{0C1841F4-3906-4D8B-AF0B-AF3E30289138}"/>
              </a:ext>
            </a:extLst>
          </p:cNvPr>
          <p:cNvGrpSpPr>
            <a:grpSpLocks/>
          </p:cNvGrpSpPr>
          <p:nvPr/>
        </p:nvGrpSpPr>
        <p:grpSpPr bwMode="auto">
          <a:xfrm>
            <a:off x="2977386" y="3529893"/>
            <a:ext cx="317338" cy="361621"/>
            <a:chOff x="106936877" y="109994258"/>
            <a:chExt cx="340775" cy="361611"/>
          </a:xfrm>
        </p:grpSpPr>
        <p:sp>
          <p:nvSpPr>
            <p:cNvPr id="43" name="AutoShape 35">
              <a:extLst>
                <a:ext uri="{FF2B5EF4-FFF2-40B4-BE49-F238E27FC236}">
                  <a16:creationId xmlns:a16="http://schemas.microsoft.com/office/drawing/2014/main" id="{220BCA96-59EA-412D-AA92-D41AD2864F7D}"/>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4" name="Text Box 36">
              <a:extLst>
                <a:ext uri="{FF2B5EF4-FFF2-40B4-BE49-F238E27FC236}">
                  <a16:creationId xmlns:a16="http://schemas.microsoft.com/office/drawing/2014/main" id="{3AC14D8C-0DD4-46AB-875D-298F33AD4F89}"/>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7</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45" name="Rectangle 14">
            <a:extLst>
              <a:ext uri="{FF2B5EF4-FFF2-40B4-BE49-F238E27FC236}">
                <a16:creationId xmlns:a16="http://schemas.microsoft.com/office/drawing/2014/main" id="{339AE0ED-0A22-4641-ACF2-75E8A741FD1C}"/>
              </a:ext>
            </a:extLst>
          </p:cNvPr>
          <p:cNvSpPr>
            <a:spLocks noChangeArrowheads="1"/>
          </p:cNvSpPr>
          <p:nvPr/>
        </p:nvSpPr>
        <p:spPr bwMode="auto">
          <a:xfrm>
            <a:off x="3373232" y="4675767"/>
            <a:ext cx="5706465" cy="726624"/>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400" kern="0">
                <a:solidFill>
                  <a:srgbClr val="FFFFFF"/>
                </a:solidFill>
              </a:rPr>
              <a:t>Provide voter with verbal instructions on voting ballot in private, placing voted ballot in envelope, and returning voted ballot sealed in the provisional envelope.</a:t>
            </a:r>
            <a:endParaRPr lang="en-US" altLang="en-US" sz="2000" kern="0">
              <a:solidFill>
                <a:prstClr val="black"/>
              </a:solidFill>
              <a:latin typeface="Arial" panose="020B0604020202020204" pitchFamily="34" charset="0"/>
            </a:endParaRPr>
          </a:p>
        </p:txBody>
      </p:sp>
      <p:grpSp>
        <p:nvGrpSpPr>
          <p:cNvPr id="46" name="Group 34">
            <a:extLst>
              <a:ext uri="{FF2B5EF4-FFF2-40B4-BE49-F238E27FC236}">
                <a16:creationId xmlns:a16="http://schemas.microsoft.com/office/drawing/2014/main" id="{E7CA3F89-9D88-4637-A462-B76147AB7E97}"/>
              </a:ext>
            </a:extLst>
          </p:cNvPr>
          <p:cNvGrpSpPr>
            <a:grpSpLocks/>
          </p:cNvGrpSpPr>
          <p:nvPr/>
        </p:nvGrpSpPr>
        <p:grpSpPr bwMode="auto">
          <a:xfrm>
            <a:off x="2950232" y="4132045"/>
            <a:ext cx="317338" cy="361621"/>
            <a:chOff x="106936877" y="109994258"/>
            <a:chExt cx="340775" cy="361611"/>
          </a:xfrm>
        </p:grpSpPr>
        <p:sp>
          <p:nvSpPr>
            <p:cNvPr id="47" name="AutoShape 35">
              <a:extLst>
                <a:ext uri="{FF2B5EF4-FFF2-40B4-BE49-F238E27FC236}">
                  <a16:creationId xmlns:a16="http://schemas.microsoft.com/office/drawing/2014/main" id="{051A6101-89BE-4123-BD77-978EAA38406E}"/>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8" name="Text Box 36">
              <a:extLst>
                <a:ext uri="{FF2B5EF4-FFF2-40B4-BE49-F238E27FC236}">
                  <a16:creationId xmlns:a16="http://schemas.microsoft.com/office/drawing/2014/main" id="{5021D452-D4C9-468C-9414-B992080798C9}"/>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8</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49" name="Rectangle 14">
            <a:extLst>
              <a:ext uri="{FF2B5EF4-FFF2-40B4-BE49-F238E27FC236}">
                <a16:creationId xmlns:a16="http://schemas.microsoft.com/office/drawing/2014/main" id="{C5C3D032-A873-4DD2-B468-25A53752F28F}"/>
              </a:ext>
            </a:extLst>
          </p:cNvPr>
          <p:cNvSpPr>
            <a:spLocks noChangeArrowheads="1"/>
          </p:cNvSpPr>
          <p:nvPr/>
        </p:nvSpPr>
        <p:spPr bwMode="auto">
          <a:xfrm>
            <a:off x="3382193" y="5467219"/>
            <a:ext cx="5706465" cy="46663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defRPr/>
            </a:pPr>
            <a:r>
              <a:rPr lang="en-US" altLang="en-US" sz="1400" kern="0">
                <a:solidFill>
                  <a:srgbClr val="FFFFFF"/>
                </a:solidFill>
              </a:rPr>
              <a:t>If applicable, provide voter with instructions on time for providing the county board of elections with acceptable Photo ID and/or HAVA ID.</a:t>
            </a:r>
            <a:endParaRPr lang="en-US" altLang="en-US" sz="2000" kern="0">
              <a:solidFill>
                <a:prstClr val="black"/>
              </a:solidFill>
              <a:latin typeface="Arial" panose="020B0604020202020204" pitchFamily="34" charset="0"/>
            </a:endParaRPr>
          </a:p>
        </p:txBody>
      </p:sp>
      <p:grpSp>
        <p:nvGrpSpPr>
          <p:cNvPr id="50" name="Group 34">
            <a:extLst>
              <a:ext uri="{FF2B5EF4-FFF2-40B4-BE49-F238E27FC236}">
                <a16:creationId xmlns:a16="http://schemas.microsoft.com/office/drawing/2014/main" id="{BE32C866-2B89-40CC-A280-9331A3301B5B}"/>
              </a:ext>
            </a:extLst>
          </p:cNvPr>
          <p:cNvGrpSpPr>
            <a:grpSpLocks/>
          </p:cNvGrpSpPr>
          <p:nvPr/>
        </p:nvGrpSpPr>
        <p:grpSpPr bwMode="auto">
          <a:xfrm>
            <a:off x="2950232" y="4851291"/>
            <a:ext cx="317338" cy="361621"/>
            <a:chOff x="106936877" y="109994258"/>
            <a:chExt cx="340775" cy="361611"/>
          </a:xfrm>
        </p:grpSpPr>
        <p:sp>
          <p:nvSpPr>
            <p:cNvPr id="51" name="AutoShape 35">
              <a:extLst>
                <a:ext uri="{FF2B5EF4-FFF2-40B4-BE49-F238E27FC236}">
                  <a16:creationId xmlns:a16="http://schemas.microsoft.com/office/drawing/2014/main" id="{426918A1-6CC5-4FAB-9832-2FFA86589D48}"/>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52" name="Text Box 36">
              <a:extLst>
                <a:ext uri="{FF2B5EF4-FFF2-40B4-BE49-F238E27FC236}">
                  <a16:creationId xmlns:a16="http://schemas.microsoft.com/office/drawing/2014/main" id="{D0E89EE8-B9D2-4D42-92B3-4487249B732F}"/>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9</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53" name="TextBox 52">
            <a:extLst>
              <a:ext uri="{FF2B5EF4-FFF2-40B4-BE49-F238E27FC236}">
                <a16:creationId xmlns:a16="http://schemas.microsoft.com/office/drawing/2014/main" id="{F79B0699-874B-4404-8F6E-D8E9EAAE7B72}"/>
              </a:ext>
            </a:extLst>
          </p:cNvPr>
          <p:cNvSpPr txBox="1"/>
          <p:nvPr/>
        </p:nvSpPr>
        <p:spPr>
          <a:xfrm>
            <a:off x="2682773" y="6115984"/>
            <a:ext cx="4556540" cy="246221"/>
          </a:xfrm>
          <a:prstGeom prst="rect">
            <a:avLst/>
          </a:prstGeom>
          <a:noFill/>
        </p:spPr>
        <p:txBody>
          <a:bodyPr wrap="square" rtlCol="0">
            <a:spAutoFit/>
          </a:bodyPr>
          <a:lstStyle/>
          <a:p>
            <a:r>
              <a:rPr lang="en-US" sz="1000" b="1">
                <a:solidFill>
                  <a:schemeClr val="bg1"/>
                </a:solidFill>
                <a:latin typeface="Century Gothic" panose="020B0502020202020204" pitchFamily="34" charset="0"/>
              </a:rPr>
              <a:t>Provisional Voting Procedures (Manual)</a:t>
            </a:r>
          </a:p>
        </p:txBody>
      </p:sp>
      <p:sp>
        <p:nvSpPr>
          <p:cNvPr id="4" name="Rectangle 24">
            <a:extLst>
              <a:ext uri="{FF2B5EF4-FFF2-40B4-BE49-F238E27FC236}">
                <a16:creationId xmlns:a16="http://schemas.microsoft.com/office/drawing/2014/main" id="{347ECF97-5699-0ADB-A0BC-33B8C8C3E234}"/>
              </a:ext>
            </a:extLst>
          </p:cNvPr>
          <p:cNvSpPr>
            <a:spLocks noChangeArrowheads="1"/>
          </p:cNvSpPr>
          <p:nvPr/>
        </p:nvSpPr>
        <p:spPr bwMode="auto">
          <a:xfrm>
            <a:off x="3375565" y="2939113"/>
            <a:ext cx="5713093" cy="502430"/>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a:ln>
                  <a:noFill/>
                </a:ln>
                <a:solidFill>
                  <a:srgbClr val="FFFFFF"/>
                </a:solidFill>
                <a:effectLst/>
                <a:uLnTx/>
                <a:uFillTx/>
              </a:rPr>
              <a:t>If voter is unable to provide photo ID and has a qualifying exception</a:t>
            </a:r>
            <a:r>
              <a:rPr kumimoji="0" lang="en-US" altLang="en-US" sz="1400" b="0" i="0" u="none" strike="noStrike" kern="0" cap="none" spc="0" normalizeH="0" baseline="0" noProof="0">
                <a:ln>
                  <a:noFill/>
                </a:ln>
                <a:solidFill>
                  <a:srgbClr val="FFFFFF"/>
                </a:solidFill>
                <a:effectLst/>
                <a:uLnTx/>
                <a:uFillTx/>
              </a:rPr>
              <a:t>, ask voter to complete Photo ID Exception Form.</a:t>
            </a:r>
            <a:endParaRPr kumimoji="0" lang="en-US" altLang="en-US" sz="2000" b="1" i="0" u="none" strike="noStrike" kern="0" cap="none" spc="0" normalizeH="0" baseline="0" noProof="0">
              <a:ln>
                <a:noFill/>
              </a:ln>
              <a:solidFill>
                <a:prstClr val="black"/>
              </a:solidFill>
              <a:effectLst/>
              <a:uLnTx/>
              <a:uFillTx/>
              <a:latin typeface="Arial" panose="020B0604020202020204" pitchFamily="34" charset="0"/>
            </a:endParaRPr>
          </a:p>
        </p:txBody>
      </p:sp>
      <p:sp>
        <p:nvSpPr>
          <p:cNvPr id="10" name="AutoShape 32">
            <a:extLst>
              <a:ext uri="{FF2B5EF4-FFF2-40B4-BE49-F238E27FC236}">
                <a16:creationId xmlns:a16="http://schemas.microsoft.com/office/drawing/2014/main" id="{2FD535F4-61DD-E397-C82A-487C0A4EA945}"/>
              </a:ext>
            </a:extLst>
          </p:cNvPr>
          <p:cNvSpPr>
            <a:spLocks noChangeAspect="1" noChangeArrowheads="1"/>
          </p:cNvSpPr>
          <p:nvPr/>
        </p:nvSpPr>
        <p:spPr bwMode="auto">
          <a:xfrm>
            <a:off x="2983128" y="5482035"/>
            <a:ext cx="317339" cy="353219"/>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11" name="Text Box 33">
            <a:extLst>
              <a:ext uri="{FF2B5EF4-FFF2-40B4-BE49-F238E27FC236}">
                <a16:creationId xmlns:a16="http://schemas.microsoft.com/office/drawing/2014/main" id="{4904910F-363B-54D6-BA2B-0BB78E3B0BCA}"/>
              </a:ext>
            </a:extLst>
          </p:cNvPr>
          <p:cNvSpPr txBox="1">
            <a:spLocks noChangeAspect="1" noChangeArrowheads="1"/>
          </p:cNvSpPr>
          <p:nvPr/>
        </p:nvSpPr>
        <p:spPr bwMode="auto">
          <a:xfrm>
            <a:off x="2983426" y="5493201"/>
            <a:ext cx="392583" cy="73152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a:ln>
                  <a:noFill/>
                </a:ln>
                <a:solidFill>
                  <a:srgbClr val="A0191D"/>
                </a:solidFill>
                <a:effectLst/>
                <a:uLnTx/>
                <a:uFillTx/>
                <a:latin typeface="Century Gothic" panose="020B0502020202020204" pitchFamily="34" charset="0"/>
              </a:rPr>
              <a:t>10</a:t>
            </a:r>
            <a:endParaRPr kumimoji="0" lang="en-US" altLang="en-US" sz="1600" b="0" i="0" u="none" strike="noStrike" kern="0" cap="none" spc="0" normalizeH="0" baseline="0" noProof="0">
              <a:ln>
                <a:noFill/>
              </a:ln>
              <a:solidFill>
                <a:prstClr val="black"/>
              </a:solidFill>
              <a:effectLst/>
              <a:uLnTx/>
              <a:uFillTx/>
              <a:latin typeface="Arial" panose="020B0604020202020204" pitchFamily="34" charset="0"/>
            </a:endParaRPr>
          </a:p>
        </p:txBody>
      </p:sp>
    </p:spTree>
    <p:custDataLst>
      <p:tags r:id="rId1"/>
    </p:custDataLst>
    <p:extLst>
      <p:ext uri="{BB962C8B-B14F-4D97-AF65-F5344CB8AC3E}">
        <p14:creationId xmlns:p14="http://schemas.microsoft.com/office/powerpoint/2010/main" val="1066741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a:extLst>
              <a:ext uri="{FF2B5EF4-FFF2-40B4-BE49-F238E27FC236}">
                <a16:creationId xmlns:a16="http://schemas.microsoft.com/office/drawing/2014/main" id="{D7091E23-13E0-42E3-8727-804FE0F41C9F}"/>
              </a:ext>
            </a:extLst>
          </p:cNvPr>
          <p:cNvSpPr txBox="1">
            <a:spLocks noChangeArrowheads="1"/>
          </p:cNvSpPr>
          <p:nvPr/>
        </p:nvSpPr>
        <p:spPr bwMode="auto">
          <a:xfrm>
            <a:off x="2999203" y="352693"/>
            <a:ext cx="6540196" cy="39117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altLang="en-US" sz="2400" b="1" i="0" u="none" strike="noStrike" kern="0" cap="none" spc="0" normalizeH="0" baseline="0" noProof="0" dirty="0">
                <a:ln>
                  <a:noFill/>
                </a:ln>
                <a:solidFill>
                  <a:srgbClr val="233962"/>
                </a:solidFill>
                <a:effectLst/>
                <a:uLnTx/>
                <a:uFillTx/>
                <a:latin typeface="Century Gothic" panose="020B0502020202020204" pitchFamily="34" charset="0"/>
              </a:rPr>
              <a:t>Provisional</a:t>
            </a:r>
            <a:r>
              <a:rPr kumimoji="0" lang="en-US" altLang="en-US" sz="2000" b="1" i="0" u="none" strike="noStrike" kern="0" cap="none" spc="0" normalizeH="0" baseline="0" noProof="0" dirty="0">
                <a:ln>
                  <a:noFill/>
                </a:ln>
                <a:solidFill>
                  <a:srgbClr val="233962"/>
                </a:solidFill>
                <a:effectLst/>
                <a:uLnTx/>
                <a:uFillTx/>
                <a:latin typeface="Century Gothic" panose="020B0502020202020204" pitchFamily="34" charset="0"/>
              </a:rPr>
              <a:t> </a:t>
            </a:r>
            <a:r>
              <a:rPr kumimoji="0" lang="en-US" altLang="en-US" sz="2400" b="1" i="0" u="none" strike="noStrike" kern="0" cap="none" spc="0" normalizeH="0" baseline="0" noProof="0" dirty="0">
                <a:ln>
                  <a:noFill/>
                </a:ln>
                <a:solidFill>
                  <a:srgbClr val="233962"/>
                </a:solidFill>
                <a:effectLst/>
                <a:uLnTx/>
                <a:uFillTx/>
                <a:latin typeface="Century Gothic" panose="020B0502020202020204" pitchFamily="34" charset="0"/>
              </a:rPr>
              <a:t>Voting Procedures (SOSA/OVRD)</a:t>
            </a:r>
            <a:endParaRPr kumimoji="0" lang="en-US" altLang="en-US"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37" name="Rectangle 6">
            <a:extLst>
              <a:ext uri="{FF2B5EF4-FFF2-40B4-BE49-F238E27FC236}">
                <a16:creationId xmlns:a16="http://schemas.microsoft.com/office/drawing/2014/main" id="{02AD8F16-9AA3-48E1-9BD4-8E1E1C80C743}"/>
              </a:ext>
            </a:extLst>
          </p:cNvPr>
          <p:cNvSpPr>
            <a:spLocks noChangeArrowheads="1"/>
          </p:cNvSpPr>
          <p:nvPr/>
        </p:nvSpPr>
        <p:spPr bwMode="auto">
          <a:xfrm>
            <a:off x="3368937" y="918643"/>
            <a:ext cx="5713093" cy="439212"/>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1400" kern="0" dirty="0">
                <a:solidFill>
                  <a:srgbClr val="FFFFFF"/>
                </a:solidFill>
              </a:rPr>
              <a:t>Accept Help Referral Form from voter and ask voter for Photo ID (Unless form indicates voter has no Photo ID).</a:t>
            </a:r>
            <a:endParaRPr kumimoji="0" lang="en-US" altLang="en-US" sz="2000" b="0" i="0" u="none" strike="noStrike" kern="0" cap="none" spc="0" normalizeH="0" baseline="0" noProof="0" dirty="0">
              <a:ln>
                <a:noFill/>
              </a:ln>
              <a:solidFill>
                <a:prstClr val="black"/>
              </a:solidFill>
              <a:effectLst/>
              <a:uLnTx/>
              <a:uFillTx/>
            </a:endParaRPr>
          </a:p>
        </p:txBody>
      </p:sp>
      <p:grpSp>
        <p:nvGrpSpPr>
          <p:cNvPr id="38" name="Group 8">
            <a:extLst>
              <a:ext uri="{FF2B5EF4-FFF2-40B4-BE49-F238E27FC236}">
                <a16:creationId xmlns:a16="http://schemas.microsoft.com/office/drawing/2014/main" id="{EB988D06-8B56-4447-9FDD-465F9FD46F99}"/>
              </a:ext>
            </a:extLst>
          </p:cNvPr>
          <p:cNvGrpSpPr>
            <a:grpSpLocks/>
          </p:cNvGrpSpPr>
          <p:nvPr/>
        </p:nvGrpSpPr>
        <p:grpSpPr bwMode="auto">
          <a:xfrm>
            <a:off x="2956599" y="892807"/>
            <a:ext cx="317338" cy="381516"/>
            <a:chOff x="106923775" y="107998526"/>
            <a:chExt cx="340775" cy="381507"/>
          </a:xfrm>
        </p:grpSpPr>
        <p:sp>
          <p:nvSpPr>
            <p:cNvPr id="39" name="AutoShape 9">
              <a:extLst>
                <a:ext uri="{FF2B5EF4-FFF2-40B4-BE49-F238E27FC236}">
                  <a16:creationId xmlns:a16="http://schemas.microsoft.com/office/drawing/2014/main" id="{DF6CE867-FB7E-47B0-851B-F4CF9E6FE204}"/>
                </a:ext>
              </a:extLst>
            </p:cNvPr>
            <p:cNvSpPr>
              <a:spLocks noChangeAspect="1" noChangeArrowheads="1"/>
            </p:cNvSpPr>
            <p:nvPr/>
          </p:nvSpPr>
          <p:spPr bwMode="auto">
            <a:xfrm>
              <a:off x="106923775" y="108026822"/>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0" name="Text Box 10">
              <a:extLst>
                <a:ext uri="{FF2B5EF4-FFF2-40B4-BE49-F238E27FC236}">
                  <a16:creationId xmlns:a16="http://schemas.microsoft.com/office/drawing/2014/main" id="{AA5851FA-814F-426C-9BA0-5590A9FF2CAA}"/>
                </a:ext>
              </a:extLst>
            </p:cNvPr>
            <p:cNvSpPr txBox="1">
              <a:spLocks noChangeAspect="1" noChangeArrowheads="1"/>
            </p:cNvSpPr>
            <p:nvPr/>
          </p:nvSpPr>
          <p:spPr bwMode="auto">
            <a:xfrm>
              <a:off x="106982498" y="107998526"/>
              <a:ext cx="232481" cy="345291"/>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1</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33" name="Rectangle 11">
            <a:extLst>
              <a:ext uri="{FF2B5EF4-FFF2-40B4-BE49-F238E27FC236}">
                <a16:creationId xmlns:a16="http://schemas.microsoft.com/office/drawing/2014/main" id="{7012430B-5055-4BC5-A522-7D5709CEA636}"/>
              </a:ext>
            </a:extLst>
          </p:cNvPr>
          <p:cNvSpPr>
            <a:spLocks noChangeArrowheads="1"/>
          </p:cNvSpPr>
          <p:nvPr/>
        </p:nvSpPr>
        <p:spPr bwMode="auto">
          <a:xfrm>
            <a:off x="3368937" y="1390664"/>
            <a:ext cx="5710761" cy="477614"/>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400" b="0" i="0" u="none" strike="noStrike" kern="0" cap="none" spc="0" normalizeH="0" baseline="0" noProof="0">
                <a:ln>
                  <a:noFill/>
                </a:ln>
                <a:solidFill>
                  <a:srgbClr val="FFFFFF"/>
                </a:solidFill>
                <a:effectLst/>
                <a:uLnTx/>
                <a:uFillTx/>
              </a:rPr>
              <a:t>Search voter and select Add Existing to choose an existing voter. </a:t>
            </a:r>
            <a:r>
              <a:rPr lang="en-US" altLang="en-US" sz="1400" kern="0">
                <a:solidFill>
                  <a:srgbClr val="FFFFFF"/>
                </a:solidFill>
              </a:rPr>
              <a:t>If voter cannot be located, select Add New.</a:t>
            </a:r>
            <a:endParaRPr kumimoji="0" lang="en-US" altLang="en-US" sz="2000" b="0" i="0" u="none" strike="noStrike" kern="0" cap="none" spc="0" normalizeH="0" baseline="0" noProof="0">
              <a:ln>
                <a:noFill/>
              </a:ln>
              <a:solidFill>
                <a:prstClr val="black"/>
              </a:solidFill>
              <a:effectLst/>
              <a:uLnTx/>
              <a:uFillTx/>
              <a:latin typeface="Arial" panose="020B0604020202020204" pitchFamily="34" charset="0"/>
            </a:endParaRPr>
          </a:p>
        </p:txBody>
      </p:sp>
      <p:grpSp>
        <p:nvGrpSpPr>
          <p:cNvPr id="34" name="Group 21">
            <a:extLst>
              <a:ext uri="{FF2B5EF4-FFF2-40B4-BE49-F238E27FC236}">
                <a16:creationId xmlns:a16="http://schemas.microsoft.com/office/drawing/2014/main" id="{603CDEEF-DF15-4E6A-A35C-8FB43DECE7A3}"/>
              </a:ext>
            </a:extLst>
          </p:cNvPr>
          <p:cNvGrpSpPr>
            <a:grpSpLocks/>
          </p:cNvGrpSpPr>
          <p:nvPr/>
        </p:nvGrpSpPr>
        <p:grpSpPr bwMode="auto">
          <a:xfrm>
            <a:off x="2964642" y="1402303"/>
            <a:ext cx="317338" cy="386777"/>
            <a:chOff x="106936877" y="108388434"/>
            <a:chExt cx="340775" cy="386767"/>
          </a:xfrm>
        </p:grpSpPr>
        <p:sp>
          <p:nvSpPr>
            <p:cNvPr id="35" name="AutoShape 22">
              <a:extLst>
                <a:ext uri="{FF2B5EF4-FFF2-40B4-BE49-F238E27FC236}">
                  <a16:creationId xmlns:a16="http://schemas.microsoft.com/office/drawing/2014/main" id="{773D41E8-65D8-4402-AB8C-3A34B2A3A9C5}"/>
                </a:ext>
              </a:extLst>
            </p:cNvPr>
            <p:cNvSpPr>
              <a:spLocks noChangeAspect="1" noChangeArrowheads="1"/>
            </p:cNvSpPr>
            <p:nvPr/>
          </p:nvSpPr>
          <p:spPr bwMode="auto">
            <a:xfrm>
              <a:off x="106936877" y="108421990"/>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6" name="Text Box 23">
              <a:extLst>
                <a:ext uri="{FF2B5EF4-FFF2-40B4-BE49-F238E27FC236}">
                  <a16:creationId xmlns:a16="http://schemas.microsoft.com/office/drawing/2014/main" id="{BC70E9E0-657B-42B6-B4DB-8D27235CE803}"/>
                </a:ext>
              </a:extLst>
            </p:cNvPr>
            <p:cNvSpPr txBox="1">
              <a:spLocks noChangeAspect="1" noChangeArrowheads="1"/>
            </p:cNvSpPr>
            <p:nvPr/>
          </p:nvSpPr>
          <p:spPr bwMode="auto">
            <a:xfrm>
              <a:off x="106995600" y="108388434"/>
              <a:ext cx="232481" cy="353211"/>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2</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29" name="Rectangle 12">
            <a:extLst>
              <a:ext uri="{FF2B5EF4-FFF2-40B4-BE49-F238E27FC236}">
                <a16:creationId xmlns:a16="http://schemas.microsoft.com/office/drawing/2014/main" id="{B3647394-7353-4991-BACE-7E206C071F41}"/>
              </a:ext>
            </a:extLst>
          </p:cNvPr>
          <p:cNvSpPr>
            <a:spLocks noChangeArrowheads="1"/>
          </p:cNvSpPr>
          <p:nvPr/>
        </p:nvSpPr>
        <p:spPr bwMode="auto">
          <a:xfrm>
            <a:off x="3360644" y="1893439"/>
            <a:ext cx="5719054" cy="350838"/>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400" b="0" i="0" u="none" strike="noStrike" kern="0" cap="none" spc="0" normalizeH="0" baseline="0" noProof="0" dirty="0">
                <a:ln>
                  <a:noFill/>
                </a:ln>
                <a:solidFill>
                  <a:schemeClr val="bg1"/>
                </a:solidFill>
                <a:effectLst/>
                <a:uLnTx/>
                <a:uFillTx/>
              </a:rPr>
              <a:t>Complete the provisional data entry information screens.</a:t>
            </a:r>
            <a:endParaRPr kumimoji="0" lang="en-US" altLang="en-US" sz="1400" b="1" i="0" u="none" strike="noStrike" kern="0" cap="none" spc="0" normalizeH="0" baseline="0" noProof="0" dirty="0">
              <a:ln>
                <a:noFill/>
              </a:ln>
              <a:solidFill>
                <a:schemeClr val="bg1"/>
              </a:solidFill>
              <a:effectLst/>
              <a:uLnTx/>
              <a:uFillTx/>
            </a:endParaRPr>
          </a:p>
        </p:txBody>
      </p:sp>
      <p:grpSp>
        <p:nvGrpSpPr>
          <p:cNvPr id="30" name="Group 25">
            <a:extLst>
              <a:ext uri="{FF2B5EF4-FFF2-40B4-BE49-F238E27FC236}">
                <a16:creationId xmlns:a16="http://schemas.microsoft.com/office/drawing/2014/main" id="{616099D8-4CDF-4488-A79D-F88D76A244BB}"/>
              </a:ext>
            </a:extLst>
          </p:cNvPr>
          <p:cNvGrpSpPr>
            <a:grpSpLocks/>
          </p:cNvGrpSpPr>
          <p:nvPr/>
        </p:nvGrpSpPr>
        <p:grpSpPr bwMode="auto">
          <a:xfrm>
            <a:off x="2949975" y="1849949"/>
            <a:ext cx="317338" cy="369998"/>
            <a:chOff x="106923775" y="108800379"/>
            <a:chExt cx="340775" cy="369989"/>
          </a:xfrm>
        </p:grpSpPr>
        <p:sp>
          <p:nvSpPr>
            <p:cNvPr id="31" name="AutoShape 26">
              <a:extLst>
                <a:ext uri="{FF2B5EF4-FFF2-40B4-BE49-F238E27FC236}">
                  <a16:creationId xmlns:a16="http://schemas.microsoft.com/office/drawing/2014/main" id="{8731FD38-B6A5-47A6-A604-862FC0E4E033}"/>
                </a:ext>
              </a:extLst>
            </p:cNvPr>
            <p:cNvSpPr>
              <a:spLocks noChangeAspect="1" noChangeArrowheads="1"/>
            </p:cNvSpPr>
            <p:nvPr/>
          </p:nvSpPr>
          <p:spPr bwMode="auto">
            <a:xfrm>
              <a:off x="106923775" y="108817157"/>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32" name="Text Box 27">
              <a:extLst>
                <a:ext uri="{FF2B5EF4-FFF2-40B4-BE49-F238E27FC236}">
                  <a16:creationId xmlns:a16="http://schemas.microsoft.com/office/drawing/2014/main" id="{E0AF89D9-9E4A-4816-923A-42DF883E6A4D}"/>
                </a:ext>
              </a:extLst>
            </p:cNvPr>
            <p:cNvSpPr txBox="1">
              <a:spLocks noChangeAspect="1" noChangeArrowheads="1"/>
            </p:cNvSpPr>
            <p:nvPr/>
          </p:nvSpPr>
          <p:spPr bwMode="auto">
            <a:xfrm>
              <a:off x="106982498" y="108800379"/>
              <a:ext cx="245119" cy="326823"/>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3</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25" name="Rectangle 13">
            <a:extLst>
              <a:ext uri="{FF2B5EF4-FFF2-40B4-BE49-F238E27FC236}">
                <a16:creationId xmlns:a16="http://schemas.microsoft.com/office/drawing/2014/main" id="{555212AD-A98A-4F8E-81C1-9F7A130D4382}"/>
              </a:ext>
            </a:extLst>
          </p:cNvPr>
          <p:cNvSpPr>
            <a:spLocks noChangeArrowheads="1"/>
          </p:cNvSpPr>
          <p:nvPr/>
        </p:nvSpPr>
        <p:spPr bwMode="auto">
          <a:xfrm>
            <a:off x="3368937" y="2270528"/>
            <a:ext cx="5710761" cy="359376"/>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400" b="0" i="0" u="none" strike="noStrike" kern="0" cap="none" spc="0" normalizeH="0" baseline="0" noProof="0" dirty="0">
                <a:ln>
                  <a:noFill/>
                </a:ln>
                <a:solidFill>
                  <a:srgbClr val="FFFFFF"/>
                </a:solidFill>
                <a:effectLst/>
                <a:uLnTx/>
                <a:uFillTx/>
              </a:rPr>
              <a:t>If applicable, note if voter provided acceptable HAVA ID and the type of ID.</a:t>
            </a:r>
            <a:endParaRPr kumimoji="0" lang="en-US" altLang="en-US" sz="20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21" name="Rectangle 24">
            <a:extLst>
              <a:ext uri="{FF2B5EF4-FFF2-40B4-BE49-F238E27FC236}">
                <a16:creationId xmlns:a16="http://schemas.microsoft.com/office/drawing/2014/main" id="{38690D3C-4261-4152-9506-8CE0FDE29B60}"/>
              </a:ext>
            </a:extLst>
          </p:cNvPr>
          <p:cNvSpPr>
            <a:spLocks noChangeArrowheads="1"/>
          </p:cNvSpPr>
          <p:nvPr/>
        </p:nvSpPr>
        <p:spPr bwMode="auto">
          <a:xfrm>
            <a:off x="3375565" y="2665576"/>
            <a:ext cx="5713093" cy="585901"/>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1400" b="0" i="0" u="none" strike="noStrike" kern="0" cap="none" spc="0" normalizeH="0" baseline="0" noProof="0" dirty="0">
                <a:ln>
                  <a:noFill/>
                </a:ln>
                <a:solidFill>
                  <a:srgbClr val="FFFFFF"/>
                </a:solidFill>
                <a:effectLst/>
                <a:uLnTx/>
                <a:uFillTx/>
              </a:rPr>
              <a:t>Print the </a:t>
            </a:r>
            <a:r>
              <a:rPr kumimoji="0" lang="en-US" altLang="en-US" sz="1400" b="1" i="0" u="none" strike="noStrike" kern="0" cap="none" spc="0" normalizeH="0" baseline="0" noProof="0" dirty="0">
                <a:ln>
                  <a:noFill/>
                </a:ln>
                <a:solidFill>
                  <a:srgbClr val="FFFFFF"/>
                </a:solidFill>
                <a:effectLst/>
                <a:uLnTx/>
                <a:uFillTx/>
              </a:rPr>
              <a:t>Provisional Voter Application</a:t>
            </a:r>
            <a:r>
              <a:rPr kumimoji="0" lang="en-US" altLang="en-US" sz="1400" i="0" u="none" strike="noStrike" kern="0" cap="none" spc="0" normalizeH="0" baseline="0" noProof="0" dirty="0">
                <a:ln>
                  <a:noFill/>
                </a:ln>
                <a:solidFill>
                  <a:srgbClr val="FFFFFF"/>
                </a:solidFill>
                <a:effectLst/>
                <a:uLnTx/>
                <a:uFillTx/>
              </a:rPr>
              <a:t> (</a:t>
            </a:r>
            <a:r>
              <a:rPr kumimoji="0" lang="en-US" altLang="en-US" sz="1400" i="1" u="none" strike="noStrike" kern="0" cap="none" spc="0" normalizeH="0" baseline="0" noProof="0" dirty="0">
                <a:ln>
                  <a:noFill/>
                </a:ln>
                <a:solidFill>
                  <a:srgbClr val="FFFFFF"/>
                </a:solidFill>
                <a:effectLst/>
                <a:uLnTx/>
                <a:uFillTx/>
              </a:rPr>
              <a:t>if voter is unable to provide photo ID and has a qualifying exception the Photo ID Exception Form will also print)</a:t>
            </a:r>
            <a:endParaRPr kumimoji="0" lang="en-US" altLang="en-US" sz="2000" i="1" u="none" strike="noStrike" kern="0" cap="none" spc="0" normalizeH="0" baseline="0" noProof="0" dirty="0">
              <a:ln>
                <a:noFill/>
              </a:ln>
              <a:solidFill>
                <a:prstClr val="black"/>
              </a:solidFill>
              <a:effectLst/>
              <a:uLnTx/>
              <a:uFillTx/>
              <a:latin typeface="Arial" panose="020B0604020202020204" pitchFamily="34" charset="0"/>
            </a:endParaRPr>
          </a:p>
        </p:txBody>
      </p:sp>
      <p:grpSp>
        <p:nvGrpSpPr>
          <p:cNvPr id="22" name="Group 31">
            <a:extLst>
              <a:ext uri="{FF2B5EF4-FFF2-40B4-BE49-F238E27FC236}">
                <a16:creationId xmlns:a16="http://schemas.microsoft.com/office/drawing/2014/main" id="{E88AF460-9E76-4044-AA42-F3D91247A790}"/>
              </a:ext>
            </a:extLst>
          </p:cNvPr>
          <p:cNvGrpSpPr>
            <a:grpSpLocks/>
          </p:cNvGrpSpPr>
          <p:nvPr/>
        </p:nvGrpSpPr>
        <p:grpSpPr bwMode="auto">
          <a:xfrm>
            <a:off x="2943622" y="2750971"/>
            <a:ext cx="323691" cy="423621"/>
            <a:chOff x="106923775" y="109607491"/>
            <a:chExt cx="340775" cy="390415"/>
          </a:xfrm>
        </p:grpSpPr>
        <p:sp>
          <p:nvSpPr>
            <p:cNvPr id="23" name="AutoShape 32">
              <a:extLst>
                <a:ext uri="{FF2B5EF4-FFF2-40B4-BE49-F238E27FC236}">
                  <a16:creationId xmlns:a16="http://schemas.microsoft.com/office/drawing/2014/main" id="{2BAEDF88-C4BD-4A26-A6A1-C348996228E1}"/>
                </a:ext>
              </a:extLst>
            </p:cNvPr>
            <p:cNvSpPr>
              <a:spLocks noChangeAspect="1" noChangeArrowheads="1"/>
            </p:cNvSpPr>
            <p:nvPr/>
          </p:nvSpPr>
          <p:spPr bwMode="auto">
            <a:xfrm>
              <a:off x="106923775" y="109607491"/>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4" name="Text Box 33">
              <a:extLst>
                <a:ext uri="{FF2B5EF4-FFF2-40B4-BE49-F238E27FC236}">
                  <a16:creationId xmlns:a16="http://schemas.microsoft.com/office/drawing/2014/main" id="{D9A1BFF9-A2E9-49B8-A367-9C8A1A4F6CEF}"/>
                </a:ext>
              </a:extLst>
            </p:cNvPr>
            <p:cNvSpPr txBox="1">
              <a:spLocks noChangeAspect="1" noChangeArrowheads="1"/>
            </p:cNvSpPr>
            <p:nvPr/>
          </p:nvSpPr>
          <p:spPr bwMode="auto">
            <a:xfrm>
              <a:off x="106982498" y="109612361"/>
              <a:ext cx="222191" cy="38554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dirty="0">
                  <a:ln>
                    <a:noFill/>
                  </a:ln>
                  <a:solidFill>
                    <a:srgbClr val="A0191D"/>
                  </a:solidFill>
                  <a:effectLst/>
                  <a:uLnTx/>
                  <a:uFillTx/>
                  <a:latin typeface="Century Gothic" panose="020B0502020202020204" pitchFamily="34" charset="0"/>
                </a:rPr>
                <a:t>5</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grpSp>
      <p:sp>
        <p:nvSpPr>
          <p:cNvPr id="17" name="Rectangle 14">
            <a:extLst>
              <a:ext uri="{FF2B5EF4-FFF2-40B4-BE49-F238E27FC236}">
                <a16:creationId xmlns:a16="http://schemas.microsoft.com/office/drawing/2014/main" id="{A646FDAC-C6EE-4B6E-822C-C0F927FBE653}"/>
              </a:ext>
            </a:extLst>
          </p:cNvPr>
          <p:cNvSpPr>
            <a:spLocks noChangeArrowheads="1"/>
          </p:cNvSpPr>
          <p:nvPr/>
        </p:nvSpPr>
        <p:spPr bwMode="auto">
          <a:xfrm>
            <a:off x="3368937" y="3282942"/>
            <a:ext cx="5713093" cy="36954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400" kern="0" dirty="0">
                <a:solidFill>
                  <a:srgbClr val="FFFFFF"/>
                </a:solidFill>
              </a:rPr>
              <a:t>Ask voter to review and sign all forms</a:t>
            </a:r>
            <a:r>
              <a:rPr lang="en-US" altLang="en-US" sz="1400" b="1" kern="0" dirty="0">
                <a:solidFill>
                  <a:srgbClr val="FFFFFF"/>
                </a:solidFill>
              </a:rPr>
              <a:t>.</a:t>
            </a:r>
            <a:endParaRPr lang="en-US" altLang="en-US" sz="2000" b="1" kern="0" dirty="0">
              <a:solidFill>
                <a:prstClr val="black"/>
              </a:solidFill>
              <a:latin typeface="Arial" panose="020B0604020202020204" pitchFamily="34" charset="0"/>
            </a:endParaRPr>
          </a:p>
        </p:txBody>
      </p:sp>
      <p:grpSp>
        <p:nvGrpSpPr>
          <p:cNvPr id="18" name="Group 34">
            <a:extLst>
              <a:ext uri="{FF2B5EF4-FFF2-40B4-BE49-F238E27FC236}">
                <a16:creationId xmlns:a16="http://schemas.microsoft.com/office/drawing/2014/main" id="{62157454-E09A-4110-8314-CE622D8C5F03}"/>
              </a:ext>
            </a:extLst>
          </p:cNvPr>
          <p:cNvGrpSpPr>
            <a:grpSpLocks/>
          </p:cNvGrpSpPr>
          <p:nvPr/>
        </p:nvGrpSpPr>
        <p:grpSpPr bwMode="auto">
          <a:xfrm>
            <a:off x="2924523" y="3272324"/>
            <a:ext cx="345380" cy="374715"/>
            <a:chOff x="106936877" y="109994258"/>
            <a:chExt cx="340775" cy="361611"/>
          </a:xfrm>
        </p:grpSpPr>
        <p:sp>
          <p:nvSpPr>
            <p:cNvPr id="19" name="AutoShape 35">
              <a:extLst>
                <a:ext uri="{FF2B5EF4-FFF2-40B4-BE49-F238E27FC236}">
                  <a16:creationId xmlns:a16="http://schemas.microsoft.com/office/drawing/2014/main" id="{B58B4BC9-8780-4FCD-B034-88064E9D11B8}"/>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20" name="Text Box 36">
              <a:extLst>
                <a:ext uri="{FF2B5EF4-FFF2-40B4-BE49-F238E27FC236}">
                  <a16:creationId xmlns:a16="http://schemas.microsoft.com/office/drawing/2014/main" id="{498C04C5-2FBF-4B71-BC5B-95A0D72D1EEB}"/>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dirty="0">
                  <a:ln>
                    <a:noFill/>
                  </a:ln>
                  <a:solidFill>
                    <a:srgbClr val="A0191D"/>
                  </a:solidFill>
                  <a:effectLst/>
                  <a:uLnTx/>
                  <a:uFillTx/>
                  <a:latin typeface="Century Gothic" panose="020B0502020202020204" pitchFamily="34" charset="0"/>
                </a:rPr>
                <a:t>6</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grpSp>
      <p:sp>
        <p:nvSpPr>
          <p:cNvPr id="41" name="Rectangle 14">
            <a:extLst>
              <a:ext uri="{FF2B5EF4-FFF2-40B4-BE49-F238E27FC236}">
                <a16:creationId xmlns:a16="http://schemas.microsoft.com/office/drawing/2014/main" id="{5E15D0BD-6EB5-4081-AE47-EACC1F014E6E}"/>
              </a:ext>
            </a:extLst>
          </p:cNvPr>
          <p:cNvSpPr>
            <a:spLocks noChangeArrowheads="1"/>
          </p:cNvSpPr>
          <p:nvPr/>
        </p:nvSpPr>
        <p:spPr bwMode="auto">
          <a:xfrm>
            <a:off x="3368937" y="3668974"/>
            <a:ext cx="5713093" cy="36954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400" kern="0" dirty="0">
                <a:solidFill>
                  <a:srgbClr val="FFFFFF"/>
                </a:solidFill>
              </a:rPr>
              <a:t>Accept form(s) from voter and sign or initial where needed.</a:t>
            </a:r>
            <a:endParaRPr lang="en-US" altLang="en-US" sz="2000" kern="0" dirty="0">
              <a:solidFill>
                <a:prstClr val="black"/>
              </a:solidFill>
              <a:latin typeface="Arial" panose="020B0604020202020204" pitchFamily="34" charset="0"/>
            </a:endParaRPr>
          </a:p>
        </p:txBody>
      </p:sp>
      <p:grpSp>
        <p:nvGrpSpPr>
          <p:cNvPr id="42" name="Group 34">
            <a:extLst>
              <a:ext uri="{FF2B5EF4-FFF2-40B4-BE49-F238E27FC236}">
                <a16:creationId xmlns:a16="http://schemas.microsoft.com/office/drawing/2014/main" id="{0C1841F4-3906-4D8B-AF0B-AF3E30289138}"/>
              </a:ext>
            </a:extLst>
          </p:cNvPr>
          <p:cNvGrpSpPr>
            <a:grpSpLocks/>
          </p:cNvGrpSpPr>
          <p:nvPr/>
        </p:nvGrpSpPr>
        <p:grpSpPr bwMode="auto">
          <a:xfrm>
            <a:off x="2952565" y="3745738"/>
            <a:ext cx="317338" cy="361621"/>
            <a:chOff x="106936877" y="109994258"/>
            <a:chExt cx="340775" cy="361611"/>
          </a:xfrm>
        </p:grpSpPr>
        <p:sp>
          <p:nvSpPr>
            <p:cNvPr id="43" name="AutoShape 35">
              <a:extLst>
                <a:ext uri="{FF2B5EF4-FFF2-40B4-BE49-F238E27FC236}">
                  <a16:creationId xmlns:a16="http://schemas.microsoft.com/office/drawing/2014/main" id="{220BCA96-59EA-412D-AA92-D41AD2864F7D}"/>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4" name="Text Box 36">
              <a:extLst>
                <a:ext uri="{FF2B5EF4-FFF2-40B4-BE49-F238E27FC236}">
                  <a16:creationId xmlns:a16="http://schemas.microsoft.com/office/drawing/2014/main" id="{3AC14D8C-0DD4-46AB-875D-298F33AD4F89}"/>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7</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45" name="Rectangle 14">
            <a:extLst>
              <a:ext uri="{FF2B5EF4-FFF2-40B4-BE49-F238E27FC236}">
                <a16:creationId xmlns:a16="http://schemas.microsoft.com/office/drawing/2014/main" id="{339AE0ED-0A22-4641-ACF2-75E8A741FD1C}"/>
              </a:ext>
            </a:extLst>
          </p:cNvPr>
          <p:cNvSpPr>
            <a:spLocks noChangeArrowheads="1"/>
          </p:cNvSpPr>
          <p:nvPr/>
        </p:nvSpPr>
        <p:spPr bwMode="auto">
          <a:xfrm>
            <a:off x="3360645" y="4060078"/>
            <a:ext cx="5719054" cy="527059"/>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400" kern="0" dirty="0">
                <a:solidFill>
                  <a:srgbClr val="FFFFFF"/>
                </a:solidFill>
              </a:rPr>
              <a:t>Obtain appropriate ballot and write the word “Provisional” and the precinct number of the voter’s eligible precinct on the ballot.</a:t>
            </a:r>
            <a:endParaRPr lang="en-US" altLang="en-US" sz="2000" kern="0" dirty="0">
              <a:solidFill>
                <a:prstClr val="black"/>
              </a:solidFill>
              <a:latin typeface="Arial" panose="020B0604020202020204" pitchFamily="34" charset="0"/>
            </a:endParaRPr>
          </a:p>
        </p:txBody>
      </p:sp>
      <p:grpSp>
        <p:nvGrpSpPr>
          <p:cNvPr id="46" name="Group 34">
            <a:extLst>
              <a:ext uri="{FF2B5EF4-FFF2-40B4-BE49-F238E27FC236}">
                <a16:creationId xmlns:a16="http://schemas.microsoft.com/office/drawing/2014/main" id="{E7CA3F89-9D88-4637-A462-B76147AB7E97}"/>
              </a:ext>
            </a:extLst>
          </p:cNvPr>
          <p:cNvGrpSpPr>
            <a:grpSpLocks/>
          </p:cNvGrpSpPr>
          <p:nvPr/>
        </p:nvGrpSpPr>
        <p:grpSpPr bwMode="auto">
          <a:xfrm>
            <a:off x="2950232" y="4203102"/>
            <a:ext cx="317338" cy="361621"/>
            <a:chOff x="106936877" y="109994258"/>
            <a:chExt cx="340775" cy="361611"/>
          </a:xfrm>
        </p:grpSpPr>
        <p:sp>
          <p:nvSpPr>
            <p:cNvPr id="47" name="AutoShape 35">
              <a:extLst>
                <a:ext uri="{FF2B5EF4-FFF2-40B4-BE49-F238E27FC236}">
                  <a16:creationId xmlns:a16="http://schemas.microsoft.com/office/drawing/2014/main" id="{051A6101-89BE-4123-BD77-978EAA38406E}"/>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48" name="Text Box 36">
              <a:extLst>
                <a:ext uri="{FF2B5EF4-FFF2-40B4-BE49-F238E27FC236}">
                  <a16:creationId xmlns:a16="http://schemas.microsoft.com/office/drawing/2014/main" id="{5021D452-D4C9-468C-9414-B992080798C9}"/>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8</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49" name="Rectangle 14">
            <a:extLst>
              <a:ext uri="{FF2B5EF4-FFF2-40B4-BE49-F238E27FC236}">
                <a16:creationId xmlns:a16="http://schemas.microsoft.com/office/drawing/2014/main" id="{C5C3D032-A873-4DD2-B468-25A53752F28F}"/>
              </a:ext>
            </a:extLst>
          </p:cNvPr>
          <p:cNvSpPr>
            <a:spLocks noChangeArrowheads="1"/>
          </p:cNvSpPr>
          <p:nvPr/>
        </p:nvSpPr>
        <p:spPr bwMode="auto">
          <a:xfrm>
            <a:off x="3360644" y="4620299"/>
            <a:ext cx="5719054" cy="46663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400" kern="0">
                <a:solidFill>
                  <a:srgbClr val="FFFFFF"/>
                </a:solidFill>
              </a:rPr>
              <a:t>Present voter with ballot, provisional application and envelope, and provisional instructions.</a:t>
            </a:r>
            <a:endParaRPr lang="en-US" altLang="en-US" sz="2000" kern="0">
              <a:solidFill>
                <a:prstClr val="black"/>
              </a:solidFill>
              <a:latin typeface="Arial" panose="020B0604020202020204" pitchFamily="34" charset="0"/>
            </a:endParaRPr>
          </a:p>
        </p:txBody>
      </p:sp>
      <p:grpSp>
        <p:nvGrpSpPr>
          <p:cNvPr id="50" name="Group 34">
            <a:extLst>
              <a:ext uri="{FF2B5EF4-FFF2-40B4-BE49-F238E27FC236}">
                <a16:creationId xmlns:a16="http://schemas.microsoft.com/office/drawing/2014/main" id="{BE32C866-2B89-40CC-A280-9331A3301B5B}"/>
              </a:ext>
            </a:extLst>
          </p:cNvPr>
          <p:cNvGrpSpPr>
            <a:grpSpLocks/>
          </p:cNvGrpSpPr>
          <p:nvPr/>
        </p:nvGrpSpPr>
        <p:grpSpPr bwMode="auto">
          <a:xfrm>
            <a:off x="2950232" y="4697063"/>
            <a:ext cx="317338" cy="361621"/>
            <a:chOff x="106936877" y="109994258"/>
            <a:chExt cx="340775" cy="361611"/>
          </a:xfrm>
        </p:grpSpPr>
        <p:sp>
          <p:nvSpPr>
            <p:cNvPr id="51" name="AutoShape 35">
              <a:extLst>
                <a:ext uri="{FF2B5EF4-FFF2-40B4-BE49-F238E27FC236}">
                  <a16:creationId xmlns:a16="http://schemas.microsoft.com/office/drawing/2014/main" id="{426918A1-6CC5-4FAB-9832-2FFA86589D48}"/>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52" name="Text Box 36">
              <a:extLst>
                <a:ext uri="{FF2B5EF4-FFF2-40B4-BE49-F238E27FC236}">
                  <a16:creationId xmlns:a16="http://schemas.microsoft.com/office/drawing/2014/main" id="{D0E89EE8-B9D2-4D42-92B3-4487249B732F}"/>
                </a:ext>
              </a:extLst>
            </p:cNvPr>
            <p:cNvSpPr txBox="1">
              <a:spLocks noChangeAspect="1" noChangeArrowheads="1"/>
            </p:cNvSpPr>
            <p:nvPr/>
          </p:nvSpPr>
          <p:spPr bwMode="auto">
            <a:xfrm>
              <a:off x="106989465" y="109994258"/>
              <a:ext cx="267918" cy="349309"/>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a:ln>
                    <a:noFill/>
                  </a:ln>
                  <a:solidFill>
                    <a:srgbClr val="A0191D"/>
                  </a:solidFill>
                  <a:effectLst/>
                  <a:uLnTx/>
                  <a:uFillTx/>
                  <a:latin typeface="Century Gothic" panose="020B0502020202020204" pitchFamily="34" charset="0"/>
                </a:rPr>
                <a:t>9</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53" name="Rectangle 14">
            <a:extLst>
              <a:ext uri="{FF2B5EF4-FFF2-40B4-BE49-F238E27FC236}">
                <a16:creationId xmlns:a16="http://schemas.microsoft.com/office/drawing/2014/main" id="{16E6C70C-EAE1-4B53-B849-393508B2DEBE}"/>
              </a:ext>
            </a:extLst>
          </p:cNvPr>
          <p:cNvSpPr>
            <a:spLocks noChangeArrowheads="1"/>
          </p:cNvSpPr>
          <p:nvPr/>
        </p:nvSpPr>
        <p:spPr bwMode="auto">
          <a:xfrm>
            <a:off x="3360644" y="5104035"/>
            <a:ext cx="5725421" cy="46663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400" kern="0">
                <a:solidFill>
                  <a:srgbClr val="FFFFFF"/>
                </a:solidFill>
              </a:rPr>
              <a:t>Provide voter with verbal instructions on voting ballot in private, placing voted ballot in envelope and returning it sealed in the provisional envelope.</a:t>
            </a:r>
            <a:endParaRPr lang="en-US" altLang="en-US" sz="2000" kern="0">
              <a:solidFill>
                <a:prstClr val="black"/>
              </a:solidFill>
              <a:latin typeface="Arial" panose="020B0604020202020204" pitchFamily="34" charset="0"/>
            </a:endParaRPr>
          </a:p>
        </p:txBody>
      </p:sp>
      <p:grpSp>
        <p:nvGrpSpPr>
          <p:cNvPr id="54" name="Group 34">
            <a:extLst>
              <a:ext uri="{FF2B5EF4-FFF2-40B4-BE49-F238E27FC236}">
                <a16:creationId xmlns:a16="http://schemas.microsoft.com/office/drawing/2014/main" id="{666510C6-FEC3-4376-A14E-2C00B37A3FAB}"/>
              </a:ext>
            </a:extLst>
          </p:cNvPr>
          <p:cNvGrpSpPr>
            <a:grpSpLocks/>
          </p:cNvGrpSpPr>
          <p:nvPr/>
        </p:nvGrpSpPr>
        <p:grpSpPr bwMode="auto">
          <a:xfrm>
            <a:off x="2917118" y="5202524"/>
            <a:ext cx="404125" cy="353221"/>
            <a:chOff x="106894566" y="110002658"/>
            <a:chExt cx="433972" cy="353211"/>
          </a:xfrm>
        </p:grpSpPr>
        <p:sp>
          <p:nvSpPr>
            <p:cNvPr id="55" name="AutoShape 35">
              <a:extLst>
                <a:ext uri="{FF2B5EF4-FFF2-40B4-BE49-F238E27FC236}">
                  <a16:creationId xmlns:a16="http://schemas.microsoft.com/office/drawing/2014/main" id="{13A98B4F-066A-49FE-A02E-B15065BD8A6A}"/>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56" name="Text Box 36">
              <a:extLst>
                <a:ext uri="{FF2B5EF4-FFF2-40B4-BE49-F238E27FC236}">
                  <a16:creationId xmlns:a16="http://schemas.microsoft.com/office/drawing/2014/main" id="{0CEF912A-D82C-4C57-A5AA-8DDE9A985DD7}"/>
                </a:ext>
              </a:extLst>
            </p:cNvPr>
            <p:cNvSpPr txBox="1">
              <a:spLocks noChangeAspect="1" noChangeArrowheads="1"/>
            </p:cNvSpPr>
            <p:nvPr/>
          </p:nvSpPr>
          <p:spPr bwMode="auto">
            <a:xfrm>
              <a:off x="106894566" y="110002783"/>
              <a:ext cx="433972" cy="34078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10</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sp>
        <p:nvSpPr>
          <p:cNvPr id="57" name="Rectangle 14">
            <a:extLst>
              <a:ext uri="{FF2B5EF4-FFF2-40B4-BE49-F238E27FC236}">
                <a16:creationId xmlns:a16="http://schemas.microsoft.com/office/drawing/2014/main" id="{25282955-3351-48D9-BBC1-C1427A45C6D4}"/>
              </a:ext>
            </a:extLst>
          </p:cNvPr>
          <p:cNvSpPr>
            <a:spLocks noChangeArrowheads="1"/>
          </p:cNvSpPr>
          <p:nvPr/>
        </p:nvSpPr>
        <p:spPr bwMode="auto">
          <a:xfrm>
            <a:off x="3366604" y="5601023"/>
            <a:ext cx="5713613" cy="466633"/>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defRPr/>
            </a:pPr>
            <a:r>
              <a:rPr lang="en-US" altLang="en-US" sz="1400" kern="0" dirty="0">
                <a:solidFill>
                  <a:srgbClr val="FFFFFF"/>
                </a:solidFill>
              </a:rPr>
              <a:t>If applicable, provide voter with instructions on time for providing the county board of elections with acceptable Photo ID and/or HAVA ID.</a:t>
            </a:r>
            <a:endParaRPr lang="en-US" altLang="en-US" sz="2000" kern="0" dirty="0">
              <a:solidFill>
                <a:prstClr val="black"/>
              </a:solidFill>
              <a:latin typeface="Arial" panose="020B0604020202020204" pitchFamily="34" charset="0"/>
            </a:endParaRPr>
          </a:p>
        </p:txBody>
      </p:sp>
      <p:grpSp>
        <p:nvGrpSpPr>
          <p:cNvPr id="58" name="Group 34">
            <a:extLst>
              <a:ext uri="{FF2B5EF4-FFF2-40B4-BE49-F238E27FC236}">
                <a16:creationId xmlns:a16="http://schemas.microsoft.com/office/drawing/2014/main" id="{220570FF-A3B7-4BF7-9D4F-4273B4F92F33}"/>
              </a:ext>
            </a:extLst>
          </p:cNvPr>
          <p:cNvGrpSpPr>
            <a:grpSpLocks/>
          </p:cNvGrpSpPr>
          <p:nvPr/>
        </p:nvGrpSpPr>
        <p:grpSpPr bwMode="auto">
          <a:xfrm>
            <a:off x="2924523" y="5712764"/>
            <a:ext cx="404125" cy="353221"/>
            <a:chOff x="106894566" y="110002658"/>
            <a:chExt cx="433972" cy="353211"/>
          </a:xfrm>
        </p:grpSpPr>
        <p:sp>
          <p:nvSpPr>
            <p:cNvPr id="59" name="AutoShape 35">
              <a:extLst>
                <a:ext uri="{FF2B5EF4-FFF2-40B4-BE49-F238E27FC236}">
                  <a16:creationId xmlns:a16="http://schemas.microsoft.com/office/drawing/2014/main" id="{688DCDD6-3232-43DE-9227-A16B47C7E3E3}"/>
                </a:ext>
              </a:extLst>
            </p:cNvPr>
            <p:cNvSpPr>
              <a:spLocks noChangeAspect="1" noChangeArrowheads="1"/>
            </p:cNvSpPr>
            <p:nvPr/>
          </p:nvSpPr>
          <p:spPr bwMode="auto">
            <a:xfrm>
              <a:off x="106936877" y="110002658"/>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60" name="Text Box 36">
              <a:extLst>
                <a:ext uri="{FF2B5EF4-FFF2-40B4-BE49-F238E27FC236}">
                  <a16:creationId xmlns:a16="http://schemas.microsoft.com/office/drawing/2014/main" id="{0864E9CD-651F-451F-BCE6-A80044CF7ACF}"/>
                </a:ext>
              </a:extLst>
            </p:cNvPr>
            <p:cNvSpPr txBox="1">
              <a:spLocks noChangeAspect="1" noChangeArrowheads="1"/>
            </p:cNvSpPr>
            <p:nvPr/>
          </p:nvSpPr>
          <p:spPr bwMode="auto">
            <a:xfrm>
              <a:off x="106894566" y="110002783"/>
              <a:ext cx="433972" cy="34078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11</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grpSp>
        <p:nvGrpSpPr>
          <p:cNvPr id="61" name="Group 25">
            <a:extLst>
              <a:ext uri="{FF2B5EF4-FFF2-40B4-BE49-F238E27FC236}">
                <a16:creationId xmlns:a16="http://schemas.microsoft.com/office/drawing/2014/main" id="{09195C55-3893-453D-9D50-6CB49148FC7F}"/>
              </a:ext>
            </a:extLst>
          </p:cNvPr>
          <p:cNvGrpSpPr>
            <a:grpSpLocks/>
          </p:cNvGrpSpPr>
          <p:nvPr/>
        </p:nvGrpSpPr>
        <p:grpSpPr bwMode="auto">
          <a:xfrm>
            <a:off x="2956519" y="2240853"/>
            <a:ext cx="317338" cy="369998"/>
            <a:chOff x="106923775" y="108800379"/>
            <a:chExt cx="340775" cy="369989"/>
          </a:xfrm>
        </p:grpSpPr>
        <p:sp>
          <p:nvSpPr>
            <p:cNvPr id="62" name="AutoShape 26">
              <a:extLst>
                <a:ext uri="{FF2B5EF4-FFF2-40B4-BE49-F238E27FC236}">
                  <a16:creationId xmlns:a16="http://schemas.microsoft.com/office/drawing/2014/main" id="{F6AD6259-F51B-4931-A14F-F0933EBD25D9}"/>
                </a:ext>
              </a:extLst>
            </p:cNvPr>
            <p:cNvSpPr>
              <a:spLocks noChangeAspect="1" noChangeArrowheads="1"/>
            </p:cNvSpPr>
            <p:nvPr/>
          </p:nvSpPr>
          <p:spPr bwMode="auto">
            <a:xfrm>
              <a:off x="106923775" y="108817157"/>
              <a:ext cx="340775" cy="353211"/>
            </a:xfrm>
            <a:prstGeom prst="flowChartConnector">
              <a:avLst/>
            </a:prstGeom>
            <a:solidFill>
              <a:srgbClr val="7DAFD3"/>
            </a:solidFill>
            <a:ln w="25400" algn="ctr">
              <a:solidFill>
                <a:srgbClr val="233962"/>
              </a:solidFill>
              <a:round/>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63" name="Text Box 27">
              <a:extLst>
                <a:ext uri="{FF2B5EF4-FFF2-40B4-BE49-F238E27FC236}">
                  <a16:creationId xmlns:a16="http://schemas.microsoft.com/office/drawing/2014/main" id="{DEEA4748-7BB5-4952-BD18-D9A0C1BAE4DA}"/>
                </a:ext>
              </a:extLst>
            </p:cNvPr>
            <p:cNvSpPr txBox="1">
              <a:spLocks noChangeAspect="1" noChangeArrowheads="1"/>
            </p:cNvSpPr>
            <p:nvPr/>
          </p:nvSpPr>
          <p:spPr bwMode="auto">
            <a:xfrm>
              <a:off x="106982498" y="108800379"/>
              <a:ext cx="245119" cy="326823"/>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eaLnBrk="0" fontAlgn="base" latinLnBrk="0" hangingPunct="0">
                <a:lnSpc>
                  <a:spcPct val="100000"/>
                </a:lnSpc>
                <a:spcBef>
                  <a:spcPct val="0"/>
                </a:spcBef>
                <a:spcAft>
                  <a:spcPct val="0"/>
                </a:spcAft>
                <a:buClrTx/>
                <a:buSzTx/>
                <a:buFontTx/>
                <a:buNone/>
                <a:tabLst/>
                <a:defRPr/>
              </a:pPr>
              <a:r>
                <a:rPr lang="en-US" altLang="en-US" sz="2000" b="1" kern="0">
                  <a:solidFill>
                    <a:srgbClr val="A0191D"/>
                  </a:solidFill>
                  <a:latin typeface="Century Gothic" panose="020B0502020202020204" pitchFamily="34" charset="0"/>
                </a:rPr>
                <a:t>4</a:t>
              </a:r>
              <a:endParaRPr kumimoji="0" lang="en-US" altLang="en-US" sz="1800" b="0" i="0" u="none" strike="noStrike" kern="0" cap="none" spc="0" normalizeH="0" baseline="0" noProof="0">
                <a:ln>
                  <a:noFill/>
                </a:ln>
                <a:solidFill>
                  <a:prstClr val="black"/>
                </a:solidFill>
                <a:effectLst/>
                <a:uLnTx/>
                <a:uFillTx/>
                <a:latin typeface="Arial" panose="020B0604020202020204" pitchFamily="34" charset="0"/>
              </a:endParaRPr>
            </a:p>
          </p:txBody>
        </p:sp>
      </p:grpSp>
      <p:grpSp>
        <p:nvGrpSpPr>
          <p:cNvPr id="2" name="Group 1">
            <a:extLst>
              <a:ext uri="{FF2B5EF4-FFF2-40B4-BE49-F238E27FC236}">
                <a16:creationId xmlns:a16="http://schemas.microsoft.com/office/drawing/2014/main" id="{47FC2DDC-018A-452F-D4A6-3D422E73AFF6}"/>
              </a:ext>
            </a:extLst>
          </p:cNvPr>
          <p:cNvGrpSpPr/>
          <p:nvPr/>
        </p:nvGrpSpPr>
        <p:grpSpPr>
          <a:xfrm>
            <a:off x="2676525" y="6108646"/>
            <a:ext cx="6838950" cy="356295"/>
            <a:chOff x="2676525" y="5956246"/>
            <a:chExt cx="6838950" cy="356295"/>
          </a:xfrm>
        </p:grpSpPr>
        <p:sp>
          <p:nvSpPr>
            <p:cNvPr id="3" name="Rectangle 3">
              <a:extLst>
                <a:ext uri="{FF2B5EF4-FFF2-40B4-BE49-F238E27FC236}">
                  <a16:creationId xmlns:a16="http://schemas.microsoft.com/office/drawing/2014/main" id="{E13BED28-20D0-455A-834F-E2A1E7D41426}"/>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5" name="Text Box 5">
              <a:extLst>
                <a:ext uri="{FF2B5EF4-FFF2-40B4-BE49-F238E27FC236}">
                  <a16:creationId xmlns:a16="http://schemas.microsoft.com/office/drawing/2014/main" id="{BB4D42F7-3567-4832-9A81-24AD84001EBD}"/>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|2</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64" name="TextBox 63">
              <a:extLst>
                <a:ext uri="{FF2B5EF4-FFF2-40B4-BE49-F238E27FC236}">
                  <a16:creationId xmlns:a16="http://schemas.microsoft.com/office/drawing/2014/main" id="{08055DC7-7DE6-49A4-8739-19CF5498C6B2}"/>
                </a:ext>
              </a:extLst>
            </p:cNvPr>
            <p:cNvSpPr txBox="1"/>
            <p:nvPr/>
          </p:nvSpPr>
          <p:spPr>
            <a:xfrm>
              <a:off x="2682773" y="6000064"/>
              <a:ext cx="4556540" cy="246221"/>
            </a:xfrm>
            <a:prstGeom prst="rect">
              <a:avLst/>
            </a:prstGeom>
            <a:noFill/>
          </p:spPr>
          <p:txBody>
            <a:bodyPr wrap="square" rtlCol="0">
              <a:spAutoFit/>
            </a:bodyPr>
            <a:lstStyle/>
            <a:p>
              <a:r>
                <a:rPr lang="en-US" sz="1000" b="1">
                  <a:solidFill>
                    <a:schemeClr val="bg1"/>
                  </a:solidFill>
                  <a:latin typeface="Century Gothic" panose="020B0502020202020204" pitchFamily="34" charset="0"/>
                </a:rPr>
                <a:t>Provisional Voting Procedure (SOSA/OVRD)</a:t>
              </a:r>
            </a:p>
          </p:txBody>
        </p:sp>
      </p:grpSp>
    </p:spTree>
    <p:custDataLst>
      <p:tags r:id="rId1"/>
    </p:custDataLst>
    <p:extLst>
      <p:ext uri="{BB962C8B-B14F-4D97-AF65-F5344CB8AC3E}">
        <p14:creationId xmlns:p14="http://schemas.microsoft.com/office/powerpoint/2010/main" val="3823170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7" descr="logo_rec_elections_white_white">
            <a:extLst>
              <a:ext uri="{FF2B5EF4-FFF2-40B4-BE49-F238E27FC236}">
                <a16:creationId xmlns:a16="http://schemas.microsoft.com/office/drawing/2014/main" id="{820AEDFD-C2AF-450E-A469-8B68313D89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3864" y="7450683"/>
            <a:ext cx="2571780" cy="46667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pic>
      <p:sp>
        <p:nvSpPr>
          <p:cNvPr id="10" name="Text Box 2">
            <a:extLst>
              <a:ext uri="{FF2B5EF4-FFF2-40B4-BE49-F238E27FC236}">
                <a16:creationId xmlns:a16="http://schemas.microsoft.com/office/drawing/2014/main" id="{118C0AFA-2B38-4D0E-A987-9A9F27CC6DB9}"/>
              </a:ext>
            </a:extLst>
          </p:cNvPr>
          <p:cNvSpPr txBox="1">
            <a:spLocks noChangeArrowheads="1"/>
          </p:cNvSpPr>
          <p:nvPr/>
        </p:nvSpPr>
        <p:spPr bwMode="auto">
          <a:xfrm>
            <a:off x="1650964" y="1194251"/>
            <a:ext cx="730250" cy="109537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1" i="0" u="none" strike="noStrike" cap="none" normalizeH="0" baseline="0" dirty="0">
                <a:ln>
                  <a:noFill/>
                </a:ln>
                <a:solidFill>
                  <a:srgbClr val="A0191D"/>
                </a:solidFill>
                <a:effectLst/>
                <a:latin typeface="Century Gothic" panose="020B0502020202020204" pitchFamily="34" charset="0"/>
              </a:rPr>
              <a:t>1</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2" name="Rectangle 3">
            <a:extLst>
              <a:ext uri="{FF2B5EF4-FFF2-40B4-BE49-F238E27FC236}">
                <a16:creationId xmlns:a16="http://schemas.microsoft.com/office/drawing/2014/main" id="{A909AC8C-EBAB-4422-BA6F-F2339472BA5D}"/>
              </a:ext>
            </a:extLst>
          </p:cNvPr>
          <p:cNvSpPr>
            <a:spLocks noChangeArrowheads="1"/>
          </p:cNvSpPr>
          <p:nvPr/>
        </p:nvSpPr>
        <p:spPr bwMode="auto">
          <a:xfrm>
            <a:off x="2279799" y="1697925"/>
            <a:ext cx="7896112" cy="497672"/>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r>
              <a:rPr kumimoji="0" lang="en-US" altLang="en-US" sz="1400" i="0" u="none" strike="noStrike" cap="none" normalizeH="0" baseline="0" dirty="0">
                <a:ln>
                  <a:noFill/>
                </a:ln>
                <a:solidFill>
                  <a:srgbClr val="FFFFFF"/>
                </a:solidFill>
                <a:effectLst/>
                <a:latin typeface="Calibri" panose="020F0502020204030204" pitchFamily="34" charset="0"/>
              </a:rPr>
              <a:t>If the voter has another ID with them that is acceptable, they can show that. If they have acceptable ID but it is not with them, they can get it and return to vote.</a:t>
            </a:r>
            <a:endParaRPr lang="en-US" altLang="en-US" sz="140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ectangle 2">
            <a:extLst>
              <a:ext uri="{FF2B5EF4-FFF2-40B4-BE49-F238E27FC236}">
                <a16:creationId xmlns:a16="http://schemas.microsoft.com/office/drawing/2014/main" id="{762BC3B2-B5C0-41A8-B5B6-94F1324E775F}"/>
              </a:ext>
            </a:extLst>
          </p:cNvPr>
          <p:cNvSpPr>
            <a:spLocks noChangeArrowheads="1"/>
          </p:cNvSpPr>
          <p:nvPr/>
        </p:nvSpPr>
        <p:spPr bwMode="auto">
          <a:xfrm>
            <a:off x="2281480" y="1425306"/>
            <a:ext cx="1641257" cy="266589"/>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33962"/>
                </a:solidFill>
                <a:effectLst/>
                <a:latin typeface="Calibri" panose="020F0502020204030204" pitchFamily="34" charset="0"/>
              </a:rPr>
              <a:t>Show Another ID</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13" name="Rectangle 3">
            <a:extLst>
              <a:ext uri="{FF2B5EF4-FFF2-40B4-BE49-F238E27FC236}">
                <a16:creationId xmlns:a16="http://schemas.microsoft.com/office/drawing/2014/main" id="{A7A12F23-FFD4-41EB-BF6E-65F9EE0209DB}"/>
              </a:ext>
            </a:extLst>
          </p:cNvPr>
          <p:cNvSpPr>
            <a:spLocks noChangeArrowheads="1"/>
          </p:cNvSpPr>
          <p:nvPr/>
        </p:nvSpPr>
        <p:spPr bwMode="auto">
          <a:xfrm>
            <a:off x="2279799" y="2773121"/>
            <a:ext cx="7896112" cy="1734132"/>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kumimoji="0" lang="en-US" altLang="en-US" sz="1400" i="0" u="none" strike="noStrike" cap="none" normalizeH="0" baseline="0" dirty="0">
                <a:ln>
                  <a:noFill/>
                </a:ln>
                <a:solidFill>
                  <a:srgbClr val="FFFFFF"/>
                </a:solidFill>
                <a:effectLst/>
                <a:latin typeface="Calibri"/>
                <a:cs typeface="Calibri"/>
              </a:rPr>
              <a:t>The voter may vote a provisional ballot and fill out a Photo ID Exception Form, explaining why they are unable to show acceptable photo ID. </a:t>
            </a:r>
          </a:p>
          <a:p>
            <a:pPr eaLnBrk="0" fontAlgn="base" hangingPunct="0">
              <a:spcBef>
                <a:spcPct val="0"/>
              </a:spcBef>
              <a:spcAft>
                <a:spcPct val="0"/>
              </a:spcAft>
            </a:pPr>
            <a:endParaRPr lang="en-US" altLang="en-US" sz="800" dirty="0">
              <a:solidFill>
                <a:srgbClr val="FFFFFF"/>
              </a:solidFill>
              <a:latin typeface="Calibri"/>
              <a:cs typeface="Calibri"/>
            </a:endParaRPr>
          </a:p>
          <a:p>
            <a:pPr eaLnBrk="0" fontAlgn="base" hangingPunct="0">
              <a:spcBef>
                <a:spcPct val="0"/>
              </a:spcBef>
              <a:spcAft>
                <a:spcPct val="0"/>
              </a:spcAft>
            </a:pPr>
            <a:r>
              <a:rPr kumimoji="0" lang="en-US" altLang="en-US" sz="1400" i="0" u="none" strike="noStrike" cap="none" normalizeH="0" baseline="0" dirty="0">
                <a:ln>
                  <a:noFill/>
                </a:ln>
                <a:solidFill>
                  <a:srgbClr val="FFFFFF"/>
                </a:solidFill>
                <a:effectLst/>
                <a:latin typeface="Calibri"/>
                <a:cs typeface="Calibri"/>
              </a:rPr>
              <a:t>The voter completes the provisional application and the reason selected is ID NOT PROVIDED – EXCEPTION FORM. The voter then completes the Photo ID Exception Form at the voting site. Then, they can vote a provisional ballot that will be counted by the county board unless the county board members unanimously find the form to be false. Inform the voter that if there is any issue with the form, the county board will notify the voter and give them an opportunity to address the issue.</a:t>
            </a:r>
            <a:endParaRPr lang="en-US" altLang="en-US" sz="2000" i="0" u="none" strike="noStrike" cap="none" normalizeH="0" baseline="0" dirty="0">
              <a:ln>
                <a:noFill/>
              </a:ln>
              <a:solidFill>
                <a:schemeClr val="tx1"/>
              </a:solidFill>
              <a:effectLst/>
              <a:latin typeface="Calibri"/>
              <a:cs typeface="Calibri"/>
            </a:endParaRPr>
          </a:p>
        </p:txBody>
      </p:sp>
      <p:sp>
        <p:nvSpPr>
          <p:cNvPr id="17" name="Rectangle 2">
            <a:extLst>
              <a:ext uri="{FF2B5EF4-FFF2-40B4-BE49-F238E27FC236}">
                <a16:creationId xmlns:a16="http://schemas.microsoft.com/office/drawing/2014/main" id="{039ABA61-C1D0-44B6-AA46-A14D77F3853B}"/>
              </a:ext>
            </a:extLst>
          </p:cNvPr>
          <p:cNvSpPr>
            <a:spLocks noChangeArrowheads="1"/>
          </p:cNvSpPr>
          <p:nvPr/>
        </p:nvSpPr>
        <p:spPr bwMode="auto">
          <a:xfrm>
            <a:off x="2279799" y="2441056"/>
            <a:ext cx="2218629" cy="323673"/>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33962"/>
                </a:solidFill>
                <a:effectLst/>
                <a:latin typeface="Calibri" panose="020F0502020204030204" pitchFamily="34" charset="0"/>
              </a:rPr>
              <a:t>Photo ID Exception Form</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
        <p:nvSpPr>
          <p:cNvPr id="21" name="Text Box 7">
            <a:extLst>
              <a:ext uri="{FF2B5EF4-FFF2-40B4-BE49-F238E27FC236}">
                <a16:creationId xmlns:a16="http://schemas.microsoft.com/office/drawing/2014/main" id="{13A112B6-B07A-4C9A-9ADC-701B688727D2}"/>
              </a:ext>
            </a:extLst>
          </p:cNvPr>
          <p:cNvSpPr txBox="1">
            <a:spLocks noChangeArrowheads="1"/>
          </p:cNvSpPr>
          <p:nvPr/>
        </p:nvSpPr>
        <p:spPr bwMode="auto">
          <a:xfrm>
            <a:off x="3600956" y="129669"/>
            <a:ext cx="4990087" cy="453016"/>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eaLnBrk="0" fontAlgn="base" latinLnBrk="0" hangingPunct="0">
              <a:lnSpc>
                <a:spcPct val="100000"/>
              </a:lnSpc>
              <a:spcBef>
                <a:spcPct val="0"/>
              </a:spcBef>
              <a:spcAft>
                <a:spcPct val="0"/>
              </a:spcAft>
              <a:buClrTx/>
              <a:buSzTx/>
              <a:buFontTx/>
              <a:buNone/>
              <a:tabLst/>
              <a:defRPr/>
            </a:pPr>
            <a:r>
              <a:rPr lang="en-US" altLang="en-US" sz="2800" b="1" kern="0" dirty="0">
                <a:solidFill>
                  <a:srgbClr val="233962"/>
                </a:solidFill>
                <a:latin typeface="Century Gothic" panose="020B0502020202020204" pitchFamily="34" charset="0"/>
              </a:rPr>
              <a:t>No Photo ID Options</a:t>
            </a:r>
            <a:endParaRPr kumimoji="0" lang="en-US" altLang="en-US" sz="24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22" name="Text Box 2">
            <a:extLst>
              <a:ext uri="{FF2B5EF4-FFF2-40B4-BE49-F238E27FC236}">
                <a16:creationId xmlns:a16="http://schemas.microsoft.com/office/drawing/2014/main" id="{4EF66B2D-C6C3-4AB4-9625-4A2C4971A60E}"/>
              </a:ext>
            </a:extLst>
          </p:cNvPr>
          <p:cNvSpPr txBox="1">
            <a:spLocks noChangeArrowheads="1"/>
          </p:cNvSpPr>
          <p:nvPr/>
        </p:nvSpPr>
        <p:spPr bwMode="auto">
          <a:xfrm>
            <a:off x="1650964" y="2258228"/>
            <a:ext cx="730250" cy="1363320"/>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7200" b="1" dirty="0">
                <a:solidFill>
                  <a:srgbClr val="A0191D"/>
                </a:solidFill>
                <a:latin typeface="Century Gothic" panose="020B0502020202020204" pitchFamily="34" charset="0"/>
              </a:rPr>
              <a:t>2</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Rectangle 3">
            <a:extLst>
              <a:ext uri="{FF2B5EF4-FFF2-40B4-BE49-F238E27FC236}">
                <a16:creationId xmlns:a16="http://schemas.microsoft.com/office/drawing/2014/main" id="{5795135B-1288-4F45-979E-EC8B293A57C5}"/>
              </a:ext>
            </a:extLst>
          </p:cNvPr>
          <p:cNvSpPr>
            <a:spLocks noChangeArrowheads="1"/>
          </p:cNvSpPr>
          <p:nvPr/>
        </p:nvSpPr>
        <p:spPr bwMode="auto">
          <a:xfrm>
            <a:off x="2269288" y="4970061"/>
            <a:ext cx="7906623" cy="1635309"/>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kumimoji="0" lang="en-US" altLang="en-US" sz="1400" i="0" u="none" strike="noStrike" cap="none" normalizeH="0" baseline="0" dirty="0">
                <a:ln>
                  <a:noFill/>
                </a:ln>
                <a:solidFill>
                  <a:srgbClr val="FFFFFF"/>
                </a:solidFill>
                <a:effectLst/>
                <a:latin typeface="Calibri"/>
                <a:cs typeface="Calibri"/>
              </a:rPr>
              <a:t>The voter may </a:t>
            </a:r>
            <a:r>
              <a:rPr lang="en-US" altLang="en-US" sz="1400" dirty="0">
                <a:solidFill>
                  <a:srgbClr val="FFFFFF"/>
                </a:solidFill>
                <a:latin typeface="Calibri"/>
                <a:cs typeface="Calibri"/>
              </a:rPr>
              <a:t>vote a provisional ballot and later bring their Photo ID to the county board office no later than noon (12pm) on the third business day after Election Day.   </a:t>
            </a:r>
          </a:p>
          <a:p>
            <a:pPr eaLnBrk="0" fontAlgn="base" hangingPunct="0">
              <a:spcBef>
                <a:spcPct val="0"/>
              </a:spcBef>
              <a:spcAft>
                <a:spcPct val="0"/>
              </a:spcAft>
            </a:pPr>
            <a:endParaRPr lang="en-US" altLang="en-US" sz="800" dirty="0">
              <a:solidFill>
                <a:srgbClr val="FFFFFF"/>
              </a:solidFill>
              <a:latin typeface="Calibri"/>
              <a:cs typeface="Calibri"/>
            </a:endParaRPr>
          </a:p>
          <a:p>
            <a:pPr eaLnBrk="0" fontAlgn="base" hangingPunct="0">
              <a:spcBef>
                <a:spcPct val="0"/>
              </a:spcBef>
              <a:spcAft>
                <a:spcPct val="0"/>
              </a:spcAft>
            </a:pPr>
            <a:r>
              <a:rPr lang="en-US" altLang="en-US" sz="1400" dirty="0">
                <a:solidFill>
                  <a:srgbClr val="FFFFFF"/>
                </a:solidFill>
                <a:latin typeface="Calibri"/>
                <a:cs typeface="Calibri"/>
              </a:rPr>
              <a:t>The voter completes the provisional application and the reason selected is ID NOT PROVIDED – NO EXCEPTION FORM/RETURN WITH ID. </a:t>
            </a:r>
            <a:endParaRPr kumimoji="0" lang="en-US" altLang="en-US" sz="1400" i="0" u="none" strike="noStrike" cap="none" normalizeH="0" baseline="0" dirty="0">
              <a:ln>
                <a:noFill/>
              </a:ln>
              <a:solidFill>
                <a:srgbClr val="FFFFFF"/>
              </a:solidFill>
              <a:effectLst/>
              <a:latin typeface="Calibri"/>
              <a:cs typeface="Calibri"/>
            </a:endParaRPr>
          </a:p>
          <a:p>
            <a:pPr eaLnBrk="0" fontAlgn="base" hangingPunct="0">
              <a:spcBef>
                <a:spcPct val="0"/>
              </a:spcBef>
              <a:spcAft>
                <a:spcPct val="0"/>
              </a:spcAft>
            </a:pPr>
            <a:endParaRPr kumimoji="0" lang="en-US" altLang="en-US" sz="800" i="0" u="none" strike="noStrike" cap="none" normalizeH="0" baseline="0" dirty="0">
              <a:ln>
                <a:noFill/>
              </a:ln>
              <a:solidFill>
                <a:srgbClr val="FFFFFF"/>
              </a:solidFill>
              <a:effectLst/>
              <a:latin typeface="Calibri"/>
              <a:cs typeface="Calibri"/>
            </a:endParaRPr>
          </a:p>
          <a:p>
            <a:pPr eaLnBrk="0" fontAlgn="base" hangingPunct="0">
              <a:spcBef>
                <a:spcPct val="0"/>
              </a:spcBef>
              <a:spcAft>
                <a:spcPct val="0"/>
              </a:spcAft>
            </a:pPr>
            <a:r>
              <a:rPr lang="en-US" altLang="en-US" sz="1400" dirty="0">
                <a:solidFill>
                  <a:srgbClr val="FFFFFF"/>
                </a:solidFill>
                <a:latin typeface="Calibri" panose="020F0502020204030204" pitchFamily="34" charset="0"/>
              </a:rPr>
              <a:t>*</a:t>
            </a:r>
            <a:r>
              <a:rPr kumimoji="0" lang="en-US" altLang="en-US" sz="1400" i="0" u="none" strike="noStrike" cap="none" normalizeH="0" baseline="0" dirty="0">
                <a:ln>
                  <a:noFill/>
                </a:ln>
                <a:solidFill>
                  <a:srgbClr val="FFFFFF"/>
                </a:solidFill>
                <a:effectLst/>
                <a:latin typeface="Calibri" panose="020F0502020204030204" pitchFamily="34" charset="0"/>
              </a:rPr>
              <a:t>Provide the voter the Provisional Voter Instruction Sheet and Common ID Flyer. </a:t>
            </a:r>
            <a:r>
              <a:rPr lang="en-US" altLang="en-US" sz="1400" dirty="0">
                <a:solidFill>
                  <a:srgbClr val="FFFFFF"/>
                </a:solidFill>
                <a:latin typeface="Calibri" panose="020F0502020204030204" pitchFamily="34" charset="0"/>
              </a:rPr>
              <a:t>Make clear that the voter must go in person to the county board office with their photo ID for their ballot to count.</a:t>
            </a:r>
            <a:endParaRPr kumimoji="0" lang="en-US" altLang="en-US" sz="1400" i="0" u="none" strike="noStrike" cap="none" normalizeH="0" baseline="0" dirty="0">
              <a:ln>
                <a:noFill/>
              </a:ln>
              <a:solidFill>
                <a:schemeClr val="tx1"/>
              </a:solidFill>
              <a:effectLst/>
              <a:latin typeface="Arial" panose="020B0604020202020204" pitchFamily="34" charset="0"/>
            </a:endParaRPr>
          </a:p>
        </p:txBody>
      </p:sp>
      <p:sp>
        <p:nvSpPr>
          <p:cNvPr id="24" name="Rectangle 2">
            <a:extLst>
              <a:ext uri="{FF2B5EF4-FFF2-40B4-BE49-F238E27FC236}">
                <a16:creationId xmlns:a16="http://schemas.microsoft.com/office/drawing/2014/main" id="{DC367842-2169-49B1-9801-651589B18E1E}"/>
              </a:ext>
            </a:extLst>
          </p:cNvPr>
          <p:cNvSpPr>
            <a:spLocks noChangeArrowheads="1"/>
          </p:cNvSpPr>
          <p:nvPr/>
        </p:nvSpPr>
        <p:spPr bwMode="auto">
          <a:xfrm>
            <a:off x="2269288" y="4710002"/>
            <a:ext cx="2871055" cy="260059"/>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lang="en-US" altLang="en-US" sz="1600" b="1" dirty="0">
                <a:solidFill>
                  <a:srgbClr val="233962"/>
                </a:solidFill>
                <a:latin typeface="Calibri" panose="020F0502020204030204" pitchFamily="34" charset="0"/>
              </a:rPr>
              <a:t>Take ID to County Board Office</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
        <p:nvSpPr>
          <p:cNvPr id="25" name="Text Box 2">
            <a:extLst>
              <a:ext uri="{FF2B5EF4-FFF2-40B4-BE49-F238E27FC236}">
                <a16:creationId xmlns:a16="http://schemas.microsoft.com/office/drawing/2014/main" id="{9808A9C0-AC0A-42E7-82F8-76C29ABDB878}"/>
              </a:ext>
            </a:extLst>
          </p:cNvPr>
          <p:cNvSpPr txBox="1">
            <a:spLocks noChangeArrowheads="1"/>
          </p:cNvSpPr>
          <p:nvPr/>
        </p:nvSpPr>
        <p:spPr bwMode="auto">
          <a:xfrm>
            <a:off x="1650964" y="4537089"/>
            <a:ext cx="730250" cy="109537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200" b="1" i="0" u="none" strike="noStrike" cap="none" normalizeH="0" baseline="0" dirty="0">
                <a:ln>
                  <a:noFill/>
                </a:ln>
                <a:solidFill>
                  <a:srgbClr val="A0191D"/>
                </a:solidFill>
                <a:effectLst/>
                <a:latin typeface="Century Gothic" panose="020B0502020202020204" pitchFamily="34" charset="0"/>
              </a:rPr>
              <a:t>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943ADB91-E819-516A-8355-D1D6883D9575}"/>
              </a:ext>
            </a:extLst>
          </p:cNvPr>
          <p:cNvSpPr txBox="1"/>
          <p:nvPr/>
        </p:nvSpPr>
        <p:spPr>
          <a:xfrm>
            <a:off x="1891862" y="652211"/>
            <a:ext cx="8492359" cy="646331"/>
          </a:xfrm>
          <a:prstGeom prst="rect">
            <a:avLst/>
          </a:prstGeom>
          <a:solidFill>
            <a:srgbClr val="233962"/>
          </a:solidFill>
        </p:spPr>
        <p:txBody>
          <a:bodyPr wrap="square" lIns="91440" tIns="45720" rIns="91440" bIns="45720" anchor="t">
            <a:spAutoFit/>
          </a:bodyPr>
          <a:lstStyle/>
          <a:p>
            <a:pPr algn="ctr"/>
            <a:r>
              <a:rPr lang="en-US" b="0" i="0" dirty="0">
                <a:solidFill>
                  <a:schemeClr val="bg1"/>
                </a:solidFill>
                <a:effectLst/>
                <a:latin typeface="Calibri"/>
                <a:cs typeface="Calibri"/>
              </a:rPr>
              <a:t>A voter who does not show an acceptable photo ID has three options. </a:t>
            </a:r>
          </a:p>
          <a:p>
            <a:pPr algn="ctr"/>
            <a:r>
              <a:rPr lang="en-US" b="0" i="0" dirty="0">
                <a:solidFill>
                  <a:schemeClr val="bg1"/>
                </a:solidFill>
                <a:effectLst/>
                <a:latin typeface="Calibri"/>
                <a:cs typeface="Calibri"/>
              </a:rPr>
              <a:t>It is up to the voter to choose which option is right for them.</a:t>
            </a:r>
            <a:endParaRPr lang="en-US" dirty="0">
              <a:solidFill>
                <a:schemeClr val="bg1"/>
              </a:solidFill>
              <a:latin typeface="Calibri"/>
              <a:cs typeface="Calibri"/>
            </a:endParaRPr>
          </a:p>
        </p:txBody>
      </p:sp>
    </p:spTree>
    <p:custDataLst>
      <p:tags r:id="rId1"/>
    </p:custDataLst>
    <p:extLst>
      <p:ext uri="{BB962C8B-B14F-4D97-AF65-F5344CB8AC3E}">
        <p14:creationId xmlns:p14="http://schemas.microsoft.com/office/powerpoint/2010/main" val="3564531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61">
            <a:extLst>
              <a:ext uri="{FF2B5EF4-FFF2-40B4-BE49-F238E27FC236}">
                <a16:creationId xmlns:a16="http://schemas.microsoft.com/office/drawing/2014/main" id="{3BF624F3-40DB-42D5-9A14-60AF162BFBA2}"/>
              </a:ext>
            </a:extLst>
          </p:cNvPr>
          <p:cNvSpPr>
            <a:spLocks noChangeArrowheads="1"/>
          </p:cNvSpPr>
          <p:nvPr/>
        </p:nvSpPr>
        <p:spPr bwMode="auto">
          <a:xfrm>
            <a:off x="4267200" y="611715"/>
            <a:ext cx="3657600" cy="543356"/>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algn="ctr" eaLnBrk="0" fontAlgn="base" hangingPunct="0">
              <a:lnSpc>
                <a:spcPct val="150000"/>
              </a:lnSpc>
              <a:spcBef>
                <a:spcPct val="0"/>
              </a:spcBef>
              <a:spcAft>
                <a:spcPct val="0"/>
              </a:spcAft>
              <a:defRPr/>
            </a:pPr>
            <a:r>
              <a:rPr lang="en-US" altLang="en-US" sz="1600" b="1" kern="0">
                <a:solidFill>
                  <a:srgbClr val="FFFFFF"/>
                </a:solidFill>
                <a:latin typeface="Century Gothic" panose="020B0502020202020204" pitchFamily="34" charset="0"/>
              </a:rPr>
              <a:t>Photo ID Exception</a:t>
            </a:r>
          </a:p>
        </p:txBody>
      </p:sp>
      <p:grpSp>
        <p:nvGrpSpPr>
          <p:cNvPr id="21" name="Group 20">
            <a:extLst>
              <a:ext uri="{FF2B5EF4-FFF2-40B4-BE49-F238E27FC236}">
                <a16:creationId xmlns:a16="http://schemas.microsoft.com/office/drawing/2014/main" id="{C4FE29BC-CE80-471E-90A5-B988AD8A2BD0}"/>
              </a:ext>
            </a:extLst>
          </p:cNvPr>
          <p:cNvGrpSpPr/>
          <p:nvPr/>
        </p:nvGrpSpPr>
        <p:grpSpPr>
          <a:xfrm>
            <a:off x="3543468" y="702935"/>
            <a:ext cx="609562" cy="360916"/>
            <a:chOff x="3400376" y="1313364"/>
            <a:chExt cx="785731" cy="438003"/>
          </a:xfrm>
        </p:grpSpPr>
        <p:sp>
          <p:nvSpPr>
            <p:cNvPr id="22" name="Arrow: Chevron 21">
              <a:extLst>
                <a:ext uri="{FF2B5EF4-FFF2-40B4-BE49-F238E27FC236}">
                  <a16:creationId xmlns:a16="http://schemas.microsoft.com/office/drawing/2014/main" id="{AC05311D-050D-4317-87C8-C35CCE2C58AF}"/>
                </a:ext>
              </a:extLst>
            </p:cNvPr>
            <p:cNvSpPr/>
            <p:nvPr/>
          </p:nvSpPr>
          <p:spPr>
            <a:xfrm>
              <a:off x="3730324" y="1313364"/>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Arrow: Chevron 22">
              <a:extLst>
                <a:ext uri="{FF2B5EF4-FFF2-40B4-BE49-F238E27FC236}">
                  <a16:creationId xmlns:a16="http://schemas.microsoft.com/office/drawing/2014/main" id="{18F7F081-AF92-4F6E-87C4-A3C7C8ECC8FA}"/>
                </a:ext>
              </a:extLst>
            </p:cNvPr>
            <p:cNvSpPr/>
            <p:nvPr/>
          </p:nvSpPr>
          <p:spPr>
            <a:xfrm>
              <a:off x="3400376" y="1324383"/>
              <a:ext cx="455783" cy="426984"/>
            </a:xfrm>
            <a:prstGeom prst="chevron">
              <a:avLst/>
            </a:prstGeom>
            <a:solidFill>
              <a:srgbClr val="A0191D"/>
            </a:solidFill>
            <a:ln>
              <a:solidFill>
                <a:srgbClr val="A019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4" name="Text Box 60">
            <a:extLst>
              <a:ext uri="{FF2B5EF4-FFF2-40B4-BE49-F238E27FC236}">
                <a16:creationId xmlns:a16="http://schemas.microsoft.com/office/drawing/2014/main" id="{9E915A10-40EC-4208-BCF2-20EEDF358E73}"/>
              </a:ext>
            </a:extLst>
          </p:cNvPr>
          <p:cNvSpPr txBox="1">
            <a:spLocks noChangeArrowheads="1"/>
          </p:cNvSpPr>
          <p:nvPr/>
        </p:nvSpPr>
        <p:spPr bwMode="auto">
          <a:xfrm>
            <a:off x="2940971" y="1309001"/>
            <a:ext cx="6706216" cy="1259964"/>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lvl="0" eaLnBrk="0" fontAlgn="base" hangingPunct="0">
              <a:spcBef>
                <a:spcPct val="0"/>
              </a:spcBef>
              <a:spcAft>
                <a:spcPct val="0"/>
              </a:spcAft>
            </a:pPr>
            <a:endParaRPr lang="en-US" altLang="en-US" kern="0">
              <a:solidFill>
                <a:srgbClr val="233962"/>
              </a:solidFill>
            </a:endParaRPr>
          </a:p>
        </p:txBody>
      </p:sp>
      <p:sp>
        <p:nvSpPr>
          <p:cNvPr id="2" name="Rectangle 3">
            <a:extLst>
              <a:ext uri="{FF2B5EF4-FFF2-40B4-BE49-F238E27FC236}">
                <a16:creationId xmlns:a16="http://schemas.microsoft.com/office/drawing/2014/main" id="{006EDBC8-2037-3F8E-819A-E5B0C41926CA}"/>
              </a:ext>
            </a:extLst>
          </p:cNvPr>
          <p:cNvSpPr>
            <a:spLocks noChangeArrowheads="1"/>
          </p:cNvSpPr>
          <p:nvPr/>
        </p:nvSpPr>
        <p:spPr bwMode="auto">
          <a:xfrm>
            <a:off x="2676525" y="1661026"/>
            <a:ext cx="6838950" cy="4272782"/>
          </a:xfrm>
          <a:prstGeom prst="rect">
            <a:avLst/>
          </a:prstGeom>
          <a:solidFill>
            <a:srgbClr val="233962"/>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eaLnBrk="0" fontAlgn="base" hangingPunct="0">
              <a:spcBef>
                <a:spcPct val="0"/>
              </a:spcBef>
              <a:spcAft>
                <a:spcPct val="0"/>
              </a:spcAft>
            </a:pPr>
            <a:r>
              <a:rPr lang="en-US" altLang="en-US" sz="1400" dirty="0">
                <a:solidFill>
                  <a:schemeClr val="bg1"/>
                </a:solidFill>
              </a:rPr>
              <a:t>If a voter cannot show photo ID when voting in person, they can still vote by completing an ID Exception Form.  Exceptions to photo ID are the following:</a:t>
            </a:r>
            <a:endParaRPr lang="en-US" dirty="0">
              <a:solidFill>
                <a:schemeClr val="bg1"/>
              </a:solidFill>
            </a:endParaRPr>
          </a:p>
          <a:p>
            <a:pPr>
              <a:spcBef>
                <a:spcPct val="0"/>
              </a:spcBef>
              <a:spcAft>
                <a:spcPct val="0"/>
              </a:spcAft>
            </a:pPr>
            <a:endParaRPr lang="en-US" altLang="en-US" sz="1400" dirty="0">
              <a:solidFill>
                <a:schemeClr val="bg1"/>
              </a:solidFill>
            </a:endParaRPr>
          </a:p>
          <a:p>
            <a:pPr marL="285750" indent="-285750" eaLnBrk="0" fontAlgn="base" hangingPunct="0">
              <a:spcBef>
                <a:spcPct val="0"/>
              </a:spcBef>
              <a:spcAft>
                <a:spcPct val="0"/>
              </a:spcAft>
              <a:buFont typeface="Wingdings" panose="05000000000000000000" pitchFamily="2" charset="2"/>
              <a:buChar char="Ø"/>
            </a:pPr>
            <a:r>
              <a:rPr lang="en-US" altLang="en-US" sz="1400" b="1" dirty="0">
                <a:solidFill>
                  <a:schemeClr val="bg1"/>
                </a:solidFill>
              </a:rPr>
              <a:t>ID Not Provided-Exception – Reasonable Impediment. </a:t>
            </a:r>
            <a:r>
              <a:rPr lang="en-US" altLang="en-US" sz="1400" i="1" dirty="0">
                <a:solidFill>
                  <a:schemeClr val="bg1"/>
                </a:solidFill>
              </a:rPr>
              <a:t>A reasonable impediment means that something is preventing the voter from showing ID. The voter must provide their reason by selecting from the following choices on the form.</a:t>
            </a:r>
          </a:p>
          <a:p>
            <a:pPr marL="742950" lvl="1"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cs typeface="Calibri"/>
              </a:rPr>
              <a:t>Cannot get an ID because of:</a:t>
            </a:r>
          </a:p>
          <a:p>
            <a:pPr marL="1200150" lvl="2"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rPr>
              <a:t>Lack of transportation </a:t>
            </a:r>
          </a:p>
          <a:p>
            <a:pPr marL="1200150" lvl="2"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rPr>
              <a:t>Disability or illness</a:t>
            </a:r>
          </a:p>
          <a:p>
            <a:pPr marL="1200150" lvl="2"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rPr>
              <a:t>Lack of birth certificate or other documents needed to obtain ID</a:t>
            </a:r>
          </a:p>
          <a:p>
            <a:pPr marL="1200150" lvl="2"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rPr>
              <a:t>Work or school schedule</a:t>
            </a:r>
          </a:p>
          <a:p>
            <a:pPr marL="1200150" lvl="2"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rPr>
              <a:t>Family responsibilities</a:t>
            </a:r>
          </a:p>
          <a:p>
            <a:pPr marL="742950" lvl="1"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rPr>
              <a:t>Lost, stolen, or misplaced photo ID</a:t>
            </a:r>
          </a:p>
          <a:p>
            <a:pPr marL="742950" lvl="1"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rPr>
              <a:t>Photo ID applied for but not yet received</a:t>
            </a:r>
          </a:p>
          <a:p>
            <a:pPr marL="742950" lvl="1"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rPr>
              <a:t>Other reasonable impediment (if selected, the voter must write the reason on the form). </a:t>
            </a:r>
          </a:p>
          <a:p>
            <a:pPr marL="742950" lvl="1" indent="-285750" eaLnBrk="0" fontAlgn="base" hangingPunct="0">
              <a:spcBef>
                <a:spcPct val="0"/>
              </a:spcBef>
              <a:spcAft>
                <a:spcPct val="0"/>
              </a:spcAft>
              <a:buFont typeface="Arial" panose="020B0604020202020204" pitchFamily="34" charset="0"/>
              <a:buChar char="•"/>
            </a:pPr>
            <a:r>
              <a:rPr lang="en-US" altLang="en-US" sz="1400" dirty="0">
                <a:solidFill>
                  <a:schemeClr val="bg1"/>
                </a:solidFill>
              </a:rPr>
              <a:t>State or federal law prohibits voter from listing reason</a:t>
            </a:r>
          </a:p>
          <a:p>
            <a:pPr marL="285750" indent="-285750" eaLnBrk="0" fontAlgn="base" hangingPunct="0">
              <a:spcBef>
                <a:spcPct val="0"/>
              </a:spcBef>
              <a:spcAft>
                <a:spcPct val="0"/>
              </a:spcAft>
              <a:buFont typeface="Wingdings" panose="05000000000000000000" pitchFamily="2" charset="2"/>
              <a:buChar char="Ø"/>
            </a:pPr>
            <a:r>
              <a:rPr lang="en-US" altLang="en-US" sz="1400" b="1" dirty="0">
                <a:solidFill>
                  <a:schemeClr val="bg1"/>
                </a:solidFill>
              </a:rPr>
              <a:t>ID Not Provided Exception - Religious Objection to Being Photographed</a:t>
            </a:r>
            <a:endParaRPr lang="en-US" altLang="en-US" sz="1400" b="1" dirty="0">
              <a:solidFill>
                <a:schemeClr val="bg1"/>
              </a:solidFill>
              <a:cs typeface="Calibri"/>
            </a:endParaRPr>
          </a:p>
          <a:p>
            <a:pPr marL="285750" indent="-285750" eaLnBrk="0" fontAlgn="base" hangingPunct="0">
              <a:spcBef>
                <a:spcPct val="0"/>
              </a:spcBef>
              <a:spcAft>
                <a:spcPct val="0"/>
              </a:spcAft>
              <a:buFont typeface="Wingdings" panose="05000000000000000000" pitchFamily="2" charset="2"/>
              <a:buChar char="Ø"/>
            </a:pPr>
            <a:r>
              <a:rPr lang="en-US" altLang="en-US" sz="1400" b="1" dirty="0">
                <a:solidFill>
                  <a:schemeClr val="bg1"/>
                </a:solidFill>
              </a:rPr>
              <a:t>ID Not Provided Exception – Natural Disaster </a:t>
            </a:r>
            <a:r>
              <a:rPr lang="en-US" altLang="en-US" sz="1400" i="1" dirty="0">
                <a:solidFill>
                  <a:schemeClr val="bg1"/>
                </a:solidFill>
              </a:rPr>
              <a:t>(victim of a natural disaster declared by the President or NC Governor and occurring within 100 days of Election Day)</a:t>
            </a:r>
            <a:endParaRPr lang="en-US" altLang="en-US" sz="1400" i="1" dirty="0">
              <a:solidFill>
                <a:schemeClr val="bg1"/>
              </a:solidFill>
              <a:cs typeface="Calibri"/>
            </a:endParaRPr>
          </a:p>
          <a:p>
            <a:pPr marL="285750" indent="-285750" eaLnBrk="0" fontAlgn="base" hangingPunct="0">
              <a:spcBef>
                <a:spcPct val="0"/>
              </a:spcBef>
              <a:spcAft>
                <a:spcPct val="0"/>
              </a:spcAft>
              <a:buFont typeface="Arial" panose="020B0604020202020204" pitchFamily="34" charset="0"/>
              <a:buChar char="•"/>
            </a:pPr>
            <a:endParaRPr lang="en-US" altLang="en-US" sz="1400" dirty="0">
              <a:solidFill>
                <a:schemeClr val="bg1"/>
              </a:solidFill>
            </a:endParaRPr>
          </a:p>
        </p:txBody>
      </p:sp>
      <p:sp>
        <p:nvSpPr>
          <p:cNvPr id="3" name="Rectangle 2">
            <a:extLst>
              <a:ext uri="{FF2B5EF4-FFF2-40B4-BE49-F238E27FC236}">
                <a16:creationId xmlns:a16="http://schemas.microsoft.com/office/drawing/2014/main" id="{7F9C578C-DBFA-D834-6832-18D9781548AB}"/>
              </a:ext>
            </a:extLst>
          </p:cNvPr>
          <p:cNvSpPr>
            <a:spLocks noChangeArrowheads="1"/>
          </p:cNvSpPr>
          <p:nvPr/>
        </p:nvSpPr>
        <p:spPr bwMode="auto">
          <a:xfrm>
            <a:off x="2676525" y="1350747"/>
            <a:ext cx="2617466" cy="310279"/>
          </a:xfrm>
          <a:prstGeom prst="rect">
            <a:avLst/>
          </a:prstGeom>
          <a:solidFill>
            <a:srgbClr val="B1CFE5"/>
          </a:solidFill>
          <a:ln>
            <a:noFill/>
          </a:ln>
          <a:effectLst/>
          <a:extLs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233962"/>
                </a:solidFill>
                <a:effectLst/>
                <a:latin typeface="Calibri" panose="020F0502020204030204" pitchFamily="34" charset="0"/>
              </a:rPr>
              <a:t>Early Voting or Election Day</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grpSp>
        <p:nvGrpSpPr>
          <p:cNvPr id="4" name="Group 3">
            <a:extLst>
              <a:ext uri="{FF2B5EF4-FFF2-40B4-BE49-F238E27FC236}">
                <a16:creationId xmlns:a16="http://schemas.microsoft.com/office/drawing/2014/main" id="{4FF53A3E-CBAD-DC25-772E-A1C3D5C0D0D7}"/>
              </a:ext>
            </a:extLst>
          </p:cNvPr>
          <p:cNvGrpSpPr/>
          <p:nvPr/>
        </p:nvGrpSpPr>
        <p:grpSpPr>
          <a:xfrm>
            <a:off x="2676525" y="5956246"/>
            <a:ext cx="6838950" cy="356295"/>
            <a:chOff x="2676525" y="5956246"/>
            <a:chExt cx="6838950" cy="356295"/>
          </a:xfrm>
        </p:grpSpPr>
        <p:sp>
          <p:nvSpPr>
            <p:cNvPr id="5" name="Rectangle 3">
              <a:extLst>
                <a:ext uri="{FF2B5EF4-FFF2-40B4-BE49-F238E27FC236}">
                  <a16:creationId xmlns:a16="http://schemas.microsoft.com/office/drawing/2014/main" id="{C350D78C-C46F-4EDE-C927-6DF101172BE1}"/>
                </a:ext>
              </a:extLst>
            </p:cNvPr>
            <p:cNvSpPr>
              <a:spLocks noChangeArrowheads="1"/>
            </p:cNvSpPr>
            <p:nvPr/>
          </p:nvSpPr>
          <p:spPr bwMode="auto">
            <a:xfrm>
              <a:off x="2676525" y="5965060"/>
              <a:ext cx="6838950" cy="347481"/>
            </a:xfrm>
            <a:prstGeom prst="rect">
              <a:avLst/>
            </a:prstGeom>
            <a:solidFill>
              <a:srgbClr val="233962"/>
            </a:solidFill>
            <a:ln w="25400" algn="ctr">
              <a:solidFill>
                <a:srgbClr val="233962"/>
              </a:solidFill>
              <a:miter lim="800000"/>
              <a:headEnd/>
              <a:tailEnd/>
            </a:ln>
            <a:effectLst/>
            <a:extLs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endParaRPr>
            </a:p>
          </p:txBody>
        </p:sp>
        <p:sp>
          <p:nvSpPr>
            <p:cNvPr id="6" name="Text Box 5">
              <a:extLst>
                <a:ext uri="{FF2B5EF4-FFF2-40B4-BE49-F238E27FC236}">
                  <a16:creationId xmlns:a16="http://schemas.microsoft.com/office/drawing/2014/main" id="{D524C9C8-A083-BE91-773C-53B62D40949E}"/>
                </a:ext>
              </a:extLst>
            </p:cNvPr>
            <p:cNvSpPr txBox="1">
              <a:spLocks noChangeArrowheads="1"/>
            </p:cNvSpPr>
            <p:nvPr/>
          </p:nvSpPr>
          <p:spPr bwMode="auto">
            <a:xfrm>
              <a:off x="3848249" y="5956246"/>
              <a:ext cx="5644512" cy="356295"/>
            </a:xfrm>
            <a:prstGeom prst="rect">
              <a:avLst/>
            </a:prstGeom>
            <a:noFill/>
            <a:ln>
              <a:noFill/>
            </a:ln>
            <a:effectLst/>
            <a:extLst>
              <a:ext uri="{909E8E84-426E-40DD-AFC4-6F175D3DCCD1}">
                <a14:hiddenFill xmlns:a14="http://schemas.microsoft.com/office/drawing/2010/main">
                  <a:solidFill>
                    <a:srgbClr val="7DAFD3"/>
                  </a:solidFill>
                </a14:hiddenFill>
              </a:ext>
              <a:ext uri="{91240B29-F687-4F45-9708-019B960494DF}">
                <a14:hiddenLine xmlns:a14="http://schemas.microsoft.com/office/drawing/2010/main" w="25400" algn="ctr">
                  <a:solidFill>
                    <a:srgbClr val="233962"/>
                  </a:solidFill>
                  <a:miter lim="800000"/>
                  <a:headEnd/>
                  <a:tailEnd/>
                </a14:hiddenLine>
              </a:ext>
              <a:ext uri="{AF507438-7753-43E0-B8FC-AC1667EBCBE1}">
                <a14:hiddenEffects xmlns:a14="http://schemas.microsoft.com/office/drawing/2010/main">
                  <a:effectLst>
                    <a:outerShdw dist="35921" dir="2700000" algn="ctr" rotWithShape="0">
                      <a:srgbClr val="233962"/>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altLang="en-US" sz="1000" b="1" i="0" u="none" strike="noStrike" kern="0" cap="none" spc="0" normalizeH="0" baseline="0" noProof="0" dirty="0">
                  <a:ln>
                    <a:noFill/>
                  </a:ln>
                  <a:solidFill>
                    <a:srgbClr val="FFFFFF"/>
                  </a:solidFill>
                  <a:effectLst/>
                  <a:uLnTx/>
                  <a:uFillTx/>
                  <a:latin typeface="Century Gothic" panose="020B0502020202020204" pitchFamily="34" charset="0"/>
                </a:rPr>
                <a:t>Help Station |4</a:t>
              </a:r>
              <a:endParaRPr kumimoji="0" lang="en-US" altLang="en-US" sz="1800" b="0" i="0" u="none" strike="noStrike" kern="0" cap="none" spc="0" normalizeH="0" baseline="0" noProof="0" dirty="0">
                <a:ln>
                  <a:noFill/>
                </a:ln>
                <a:solidFill>
                  <a:prstClr val="black"/>
                </a:solidFill>
                <a:effectLst/>
                <a:uLnTx/>
                <a:uFillTx/>
                <a:latin typeface="Arial" panose="020B0604020202020204" pitchFamily="34" charset="0"/>
              </a:endParaRPr>
            </a:p>
          </p:txBody>
        </p:sp>
        <p:sp>
          <p:nvSpPr>
            <p:cNvPr id="7" name="TextBox 6">
              <a:extLst>
                <a:ext uri="{FF2B5EF4-FFF2-40B4-BE49-F238E27FC236}">
                  <a16:creationId xmlns:a16="http://schemas.microsoft.com/office/drawing/2014/main" id="{693AC2BD-5246-8AD0-EF2C-605E345C6B0E}"/>
                </a:ext>
              </a:extLst>
            </p:cNvPr>
            <p:cNvSpPr txBox="1"/>
            <p:nvPr/>
          </p:nvSpPr>
          <p:spPr>
            <a:xfrm>
              <a:off x="2682773" y="6000064"/>
              <a:ext cx="4556540" cy="246221"/>
            </a:xfrm>
            <a:prstGeom prst="rect">
              <a:avLst/>
            </a:prstGeom>
            <a:noFill/>
          </p:spPr>
          <p:txBody>
            <a:bodyPr wrap="square" rtlCol="0">
              <a:spAutoFit/>
            </a:bodyPr>
            <a:lstStyle/>
            <a:p>
              <a:r>
                <a:rPr lang="en-US" sz="1000" b="1" dirty="0">
                  <a:solidFill>
                    <a:schemeClr val="bg1"/>
                  </a:solidFill>
                  <a:latin typeface="Century Gothic" panose="020B0502020202020204" pitchFamily="34" charset="0"/>
                </a:rPr>
                <a:t>Provisional Voting Reasons</a:t>
              </a:r>
            </a:p>
          </p:txBody>
        </p:sp>
      </p:grpSp>
    </p:spTree>
    <p:custDataLst>
      <p:tags r:id="rId1"/>
    </p:custDataLst>
    <p:extLst>
      <p:ext uri="{BB962C8B-B14F-4D97-AF65-F5344CB8AC3E}">
        <p14:creationId xmlns:p14="http://schemas.microsoft.com/office/powerpoint/2010/main" val="21499146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9"/>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2600142177D44DB0F1898A1578BA29" ma:contentTypeVersion="17" ma:contentTypeDescription="Create a new document." ma:contentTypeScope="" ma:versionID="5b924338b55a1d1e72829fa2c0dd089b">
  <xsd:schema xmlns:xsd="http://www.w3.org/2001/XMLSchema" xmlns:xs="http://www.w3.org/2001/XMLSchema" xmlns:p="http://schemas.microsoft.com/office/2006/metadata/properties" xmlns:ns1="http://schemas.microsoft.com/sharepoint/v3" xmlns:ns2="818368ea-86af-482c-87d5-4804668dbe6f" xmlns:ns3="7851587e-f243-4a6a-bdbe-7132fee8d0aa" targetNamespace="http://schemas.microsoft.com/office/2006/metadata/properties" ma:root="true" ma:fieldsID="055f7fffc91a5ac56cf29df4150ff0e3" ns1:_="" ns2:_="" ns3:_="">
    <xsd:import namespace="http://schemas.microsoft.com/sharepoint/v3"/>
    <xsd:import namespace="818368ea-86af-482c-87d5-4804668dbe6f"/>
    <xsd:import namespace="7851587e-f243-4a6a-bdbe-7132fee8d0aa"/>
    <xsd:element name="properties">
      <xsd:complexType>
        <xsd:sequence>
          <xsd:element name="documentManagement">
            <xsd:complexType>
              <xsd:all>
                <xsd:element ref="ns2:Topic" minOccurs="0"/>
                <xsd:element ref="ns2:MediaServiceMetadata" minOccurs="0"/>
                <xsd:element ref="ns2:MediaServiceFastMetadata" minOccurs="0"/>
                <xsd:element ref="ns2:Speciality" minOccurs="0"/>
                <xsd:element ref="ns2:MediaServiceDateTaken" minOccurs="0"/>
                <xsd:element ref="ns2:MediaLengthInSeconds" minOccurs="0"/>
                <xsd:element ref="ns2:MediaServiceObjectDetectorVersions"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18368ea-86af-482c-87d5-4804668dbe6f" elementFormDefault="qualified">
    <xsd:import namespace="http://schemas.microsoft.com/office/2006/documentManagement/types"/>
    <xsd:import namespace="http://schemas.microsoft.com/office/infopath/2007/PartnerControls"/>
    <xsd:element name="Topic" ma:index="1" nillable="true" ma:displayName="Topic" ma:format="Dropdown" ma:internalName="Topic">
      <xsd:simpleType>
        <xsd:restriction base="dms:Choice">
          <xsd:enumeration value="Absentee"/>
          <xsd:enumeration value="In-Person Voting"/>
          <xsd:enumeration value="Candidacy"/>
          <xsd:enumeration value="Voter Registration"/>
          <xsd:enumeration value="Canvass"/>
          <xsd:enumeration value="Campaign Finance"/>
          <xsd:enumeration value="Voting Systems"/>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Speciality" ma:index="10" nillable="true" ma:displayName="Speciality" ma:hidden="true" ma:internalName="Speciality" ma:readOnly="false">
      <xsd:simpleType>
        <xsd:restriction base="dms:Text">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da2157d8-ccc1-4fc8-a2a4-3f8f6553454f"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51587e-f243-4a6a-bdbe-7132fee8d0aa"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67e48583-993f-4d01-a12a-89eff6a74dc8}" ma:internalName="TaxCatchAll" ma:showField="CatchAllData" ma:web="7851587e-f243-4a6a-bdbe-7132fee8d0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851587e-f243-4a6a-bdbe-7132fee8d0aa" xsi:nil="true"/>
    <lcf76f155ced4ddcb4097134ff3c332f xmlns="818368ea-86af-482c-87d5-4804668dbe6f">
      <Terms xmlns="http://schemas.microsoft.com/office/infopath/2007/PartnerControls"/>
    </lcf76f155ced4ddcb4097134ff3c332f>
    <Topic xmlns="818368ea-86af-482c-87d5-4804668dbe6f" xsi:nil="true"/>
    <Speciality xmlns="818368ea-86af-482c-87d5-4804668dbe6f"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231DC906-1765-4AEF-AC1E-75D18D5F16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18368ea-86af-482c-87d5-4804668dbe6f"/>
    <ds:schemaRef ds:uri="7851587e-f243-4a6a-bdbe-7132fee8d0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281895A-A550-4F0B-A4DA-F2B58B61FC2F}">
  <ds:schemaRefs>
    <ds:schemaRef ds:uri="http://schemas.microsoft.com/sharepoint/v3/contenttype/forms"/>
  </ds:schemaRefs>
</ds:datastoreItem>
</file>

<file path=customXml/itemProps3.xml><?xml version="1.0" encoding="utf-8"?>
<ds:datastoreItem xmlns:ds="http://schemas.openxmlformats.org/officeDocument/2006/customXml" ds:itemID="{76FF13E0-4F08-4B7B-9800-817368096E83}">
  <ds:schemaRefs>
    <ds:schemaRef ds:uri="http://purl.org/dc/terms/"/>
    <ds:schemaRef ds:uri="818368ea-86af-482c-87d5-4804668dbe6f"/>
    <ds:schemaRef ds:uri="http://schemas.microsoft.com/office/infopath/2007/PartnerControls"/>
    <ds:schemaRef ds:uri="http://schemas.openxmlformats.org/package/2006/metadata/core-properties"/>
    <ds:schemaRef ds:uri="http://purl.org/dc/dcmitype/"/>
    <ds:schemaRef ds:uri="http://schemas.microsoft.com/sharepoint/v3"/>
    <ds:schemaRef ds:uri="http://schemas.microsoft.com/office/2006/documentManagement/types"/>
    <ds:schemaRef ds:uri="http://schemas.microsoft.com/office/2006/metadata/properties"/>
    <ds:schemaRef ds:uri="http://www.w3.org/XML/1998/namespace"/>
    <ds:schemaRef ds:uri="7851587e-f243-4a6a-bdbe-7132fee8d0aa"/>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4560</TotalTime>
  <Words>4065</Words>
  <Application>Microsoft Office PowerPoint</Application>
  <PresentationFormat>Widescreen</PresentationFormat>
  <Paragraphs>284</Paragraphs>
  <Slides>21</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Reminders for Provisional Voting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Terrell, Jessica</dc:creator>
  <cp:lastModifiedBy>Byrd, Lauren</cp:lastModifiedBy>
  <cp:revision>18</cp:revision>
  <dcterms:created xsi:type="dcterms:W3CDTF">2019-12-19T13:26:57Z</dcterms:created>
  <dcterms:modified xsi:type="dcterms:W3CDTF">2025-10-15T15:30:35Z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0x0101007C2600142177D44DB0F1898A1578BA29</vt:lpwstr>
  </property>
  <property fmtid="{D5CDD505-2E9C-101B-9397-08002B2CF9AE}" pid="3" name="ArticulateGUID">
    <vt:lpwstr>DE0CC3A1-F1DA-4E09-B840-642BCCD767AE</vt:lpwstr>
  </property>
  <property fmtid="{D5CDD505-2E9C-101B-9397-08002B2CF9AE}" pid="4" name="ArticulatePath">
    <vt:lpwstr>https://ncconnect.sharepoint.com/sites/NCSBE/SBOENew1/VOTER ID 2019/Curbside station Guide</vt:lpwstr>
  </property>
  <property fmtid="{D5CDD505-2E9C-101B-9397-08002B2CF9AE}" pid="5" name="MediaServiceImageTags">
    <vt:lpwstr/>
  </property>
</Properties>
</file>